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2" d="100"/>
          <a:sy n="62" d="100"/>
        </p:scale>
        <p:origin x="51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32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907024"/>
            <a:ext cx="7477601" cy="1666399"/>
          </a:xfrm>
          <a:prstGeom prst="rect">
            <a:avLst/>
          </a:prstGeom>
          <a:noFill/>
          <a:ln/>
        </p:spPr>
        <p:txBody>
          <a:bodyPr wrap="square" rtlCol="0" anchor="t"/>
          <a:lstStyle/>
          <a:p>
            <a:pPr marL="0" indent="0">
              <a:lnSpc>
                <a:spcPts val="6561"/>
              </a:lnSpc>
              <a:buNone/>
            </a:pPr>
            <a:r>
              <a:rPr lang="en-US" sz="5249" b="1" kern="0" spc="-105" dirty="0">
                <a:solidFill>
                  <a:srgbClr val="000000"/>
                </a:solidFill>
                <a:latin typeface="adonis-web" pitchFamily="34" charset="0"/>
                <a:ea typeface="adonis-web" pitchFamily="34" charset="-122"/>
                <a:cs typeface="adonis-web" pitchFamily="34" charset="-120"/>
              </a:rPr>
              <a:t>Introduction to Python for Machine Learning</a:t>
            </a:r>
            <a:endParaRPr lang="en-US" sz="5249" dirty="0"/>
          </a:p>
        </p:txBody>
      </p:sp>
      <p:sp>
        <p:nvSpPr>
          <p:cNvPr id="6" name="Text 2"/>
          <p:cNvSpPr/>
          <p:nvPr/>
        </p:nvSpPr>
        <p:spPr>
          <a:xfrm>
            <a:off x="833199" y="3906679"/>
            <a:ext cx="7477601"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Python is a powerful and versatile programming language, widely used in the field of machine learning. With its clear and concise syntax, Python is an ideal choice for beginners diving into the world of data science and artificial intelligence. This section will provide a comprehensive overview of Python's applications in machine learning, covering fundamental concepts and practical examples.</a:t>
            </a:r>
            <a:endParaRPr lang="en-US" sz="1750" dirty="0"/>
          </a:p>
        </p:txBody>
      </p:sp>
      <p:sp>
        <p:nvSpPr>
          <p:cNvPr id="7" name="Shape 3"/>
          <p:cNvSpPr/>
          <p:nvPr/>
        </p:nvSpPr>
        <p:spPr>
          <a:xfrm>
            <a:off x="833199" y="5950268"/>
            <a:ext cx="355402" cy="355402"/>
          </a:xfrm>
          <a:prstGeom prst="roundRect">
            <a:avLst>
              <a:gd name="adj" fmla="val 25726039"/>
            </a:avLst>
          </a:prstGeom>
          <a:solidFill>
            <a:srgbClr val="EADFEB"/>
          </a:solidFill>
          <a:ln w="7620">
            <a:solidFill>
              <a:srgbClr val="FFFFFF"/>
            </a:solidFill>
            <a:prstDash val="solid"/>
          </a:ln>
        </p:spPr>
      </p:sp>
      <p:sp>
        <p:nvSpPr>
          <p:cNvPr id="8" name="Text 4"/>
          <p:cNvSpPr/>
          <p:nvPr/>
        </p:nvSpPr>
        <p:spPr>
          <a:xfrm>
            <a:off x="922377" y="6054804"/>
            <a:ext cx="177046" cy="146328"/>
          </a:xfrm>
          <a:prstGeom prst="rect">
            <a:avLst/>
          </a:prstGeom>
          <a:noFill/>
          <a:ln/>
        </p:spPr>
        <p:txBody>
          <a:bodyPr wrap="none" rtlCol="0" anchor="t"/>
          <a:lstStyle/>
          <a:p>
            <a:pPr marL="0" indent="0" algn="ctr">
              <a:lnSpc>
                <a:spcPts val="1152"/>
              </a:lnSpc>
              <a:buNone/>
            </a:pPr>
            <a:r>
              <a:rPr lang="en-US" sz="1152" kern="0" spc="-35" dirty="0">
                <a:solidFill>
                  <a:srgbClr val="3C3838"/>
                </a:solidFill>
                <a:latin typeface="Source Sans Pro" pitchFamily="34" charset="0"/>
                <a:ea typeface="Source Sans Pro" pitchFamily="34" charset="-122"/>
                <a:cs typeface="Source Sans Pro" pitchFamily="34" charset="-120"/>
              </a:rPr>
              <a:t>Ma</a:t>
            </a:r>
            <a:endParaRPr lang="en-US" sz="1152" dirty="0"/>
          </a:p>
        </p:txBody>
      </p:sp>
      <p:sp>
        <p:nvSpPr>
          <p:cNvPr id="9" name="Text 5"/>
          <p:cNvSpPr/>
          <p:nvPr/>
        </p:nvSpPr>
        <p:spPr>
          <a:xfrm>
            <a:off x="1299686" y="5933599"/>
            <a:ext cx="1985010" cy="388858"/>
          </a:xfrm>
          <a:prstGeom prst="rect">
            <a:avLst/>
          </a:prstGeom>
          <a:noFill/>
          <a:ln/>
        </p:spPr>
        <p:txBody>
          <a:bodyPr wrap="none" rtlCol="0" anchor="t"/>
          <a:lstStyle/>
          <a:p>
            <a:pPr marL="0" indent="0" algn="l">
              <a:lnSpc>
                <a:spcPts val="3062"/>
              </a:lnSpc>
              <a:buNone/>
            </a:pPr>
            <a:r>
              <a:rPr lang="en-US" sz="2187" b="1" kern="0" spc="-35" dirty="0">
                <a:solidFill>
                  <a:srgbClr val="272525"/>
                </a:solidFill>
                <a:latin typeface="Source Sans Pro" pitchFamily="34" charset="0"/>
                <a:ea typeface="Source Sans Pro" pitchFamily="34" charset="-122"/>
                <a:cs typeface="Source Sans Pro" pitchFamily="34" charset="-120"/>
              </a:rPr>
              <a:t>by Mvurya Mgala</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457444"/>
            <a:ext cx="7728704"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Conditional Statements in Python</a:t>
            </a:r>
            <a:endParaRPr lang="en-US" sz="4374" dirty="0"/>
          </a:p>
        </p:txBody>
      </p:sp>
      <p:sp>
        <p:nvSpPr>
          <p:cNvPr id="5" name="Text 2"/>
          <p:cNvSpPr/>
          <p:nvPr/>
        </p:nvSpPr>
        <p:spPr>
          <a:xfrm>
            <a:off x="2703790" y="2596158"/>
            <a:ext cx="9578102" cy="1066205"/>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What are conditional statements?</a:t>
            </a:r>
            <a:r>
              <a:rPr lang="en-US" sz="1750" kern="0" spc="-35" dirty="0">
                <a:solidFill>
                  <a:srgbClr val="272525"/>
                </a:solidFill>
                <a:latin typeface="Source Sans Pro" pitchFamily="34" charset="0"/>
                <a:ea typeface="Source Sans Pro" pitchFamily="34" charset="-122"/>
                <a:cs typeface="Source Sans Pro" pitchFamily="34" charset="-120"/>
              </a:rPr>
              <a:t> Conditional statements in Python are used to execute a block of code based on a condition. They allow the program to make decisions and perform different actions based on different conditions.</a:t>
            </a:r>
            <a:endParaRPr lang="en-US" sz="1750" dirty="0"/>
          </a:p>
        </p:txBody>
      </p:sp>
      <p:sp>
        <p:nvSpPr>
          <p:cNvPr id="6" name="Text 3"/>
          <p:cNvSpPr/>
          <p:nvPr/>
        </p:nvSpPr>
        <p:spPr>
          <a:xfrm>
            <a:off x="2703790" y="3751183"/>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Types of conditional statements:</a:t>
            </a:r>
            <a:r>
              <a:rPr lang="en-US" sz="1750" kern="0" spc="-35" dirty="0">
                <a:solidFill>
                  <a:srgbClr val="272525"/>
                </a:solidFill>
                <a:latin typeface="Source Sans Pro" pitchFamily="34" charset="0"/>
                <a:ea typeface="Source Sans Pro" pitchFamily="34" charset="-122"/>
                <a:cs typeface="Source Sans Pro" pitchFamily="34" charset="-120"/>
              </a:rPr>
              <a:t> Python supports if statements, if-else statements, if-elif-else statements, and nested if statements to handle various conditions and scenarios.</a:t>
            </a:r>
            <a:endParaRPr lang="en-US" sz="1750" dirty="0"/>
          </a:p>
        </p:txBody>
      </p:sp>
      <p:sp>
        <p:nvSpPr>
          <p:cNvPr id="7" name="Text 4"/>
          <p:cNvSpPr/>
          <p:nvPr/>
        </p:nvSpPr>
        <p:spPr>
          <a:xfrm>
            <a:off x="2703790" y="4550807"/>
            <a:ext cx="9578102" cy="1066205"/>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Importance in programming:</a:t>
            </a:r>
            <a:r>
              <a:rPr lang="en-US" sz="1750" kern="0" spc="-35" dirty="0">
                <a:solidFill>
                  <a:srgbClr val="272525"/>
                </a:solidFill>
                <a:latin typeface="Source Sans Pro" pitchFamily="34" charset="0"/>
                <a:ea typeface="Source Sans Pro" pitchFamily="34" charset="-122"/>
                <a:cs typeface="Source Sans Pro" pitchFamily="34" charset="-120"/>
              </a:rPr>
              <a:t> Conditional statements are fundamental to programming and are crucial for creating dynamic and responsive applications. They are especially important in machine learning algorithms and decision-making processes.</a:t>
            </a:r>
            <a:endParaRPr lang="en-US" sz="1750" dirty="0"/>
          </a:p>
        </p:txBody>
      </p:sp>
      <p:sp>
        <p:nvSpPr>
          <p:cNvPr id="8" name="Text 5"/>
          <p:cNvSpPr/>
          <p:nvPr/>
        </p:nvSpPr>
        <p:spPr>
          <a:xfrm>
            <a:off x="2703790" y="5705832"/>
            <a:ext cx="9578102" cy="1066205"/>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Examples:</a:t>
            </a:r>
            <a:r>
              <a:rPr lang="en-US" sz="1750" kern="0" spc="-35" dirty="0">
                <a:solidFill>
                  <a:srgbClr val="272525"/>
                </a:solidFill>
                <a:latin typeface="Source Sans Pro" pitchFamily="34" charset="0"/>
                <a:ea typeface="Source Sans Pro" pitchFamily="34" charset="-122"/>
                <a:cs typeface="Source Sans Pro" pitchFamily="34" charset="-120"/>
              </a:rPr>
              <a:t> Examples of conditional statements in Python include checking for a certain condition before executing code, handling user input validation, and implementing decision trees in machine learning models.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635204"/>
            <a:ext cx="4627840"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Looping Statements</a:t>
            </a:r>
            <a:endParaRPr lang="en-US" sz="4374" dirty="0"/>
          </a:p>
        </p:txBody>
      </p:sp>
      <p:sp>
        <p:nvSpPr>
          <p:cNvPr id="5" name="Text 2"/>
          <p:cNvSpPr/>
          <p:nvPr/>
        </p:nvSpPr>
        <p:spPr>
          <a:xfrm>
            <a:off x="2703790" y="2773918"/>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For Loop:</a:t>
            </a:r>
            <a:r>
              <a:rPr lang="en-US" sz="1750" kern="0" spc="-35" dirty="0">
                <a:solidFill>
                  <a:srgbClr val="272525"/>
                </a:solidFill>
                <a:latin typeface="Source Sans Pro" pitchFamily="34" charset="0"/>
                <a:ea typeface="Source Sans Pro" pitchFamily="34" charset="-122"/>
                <a:cs typeface="Source Sans Pro" pitchFamily="34" charset="-120"/>
              </a:rPr>
              <a:t> A fundamental construct in programming, the for loop allows you to iterate over a sequence of elements, such as a list or a range of numbers, and perform a set of operations on each iteration.</a:t>
            </a:r>
            <a:endParaRPr lang="en-US" sz="1750" dirty="0"/>
          </a:p>
        </p:txBody>
      </p:sp>
      <p:sp>
        <p:nvSpPr>
          <p:cNvPr id="6" name="Text 3"/>
          <p:cNvSpPr/>
          <p:nvPr/>
        </p:nvSpPr>
        <p:spPr>
          <a:xfrm>
            <a:off x="2703790" y="3573542"/>
            <a:ext cx="9578102" cy="1066205"/>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While Loop:</a:t>
            </a:r>
            <a:r>
              <a:rPr lang="en-US" sz="1750" kern="0" spc="-35" dirty="0">
                <a:solidFill>
                  <a:srgbClr val="272525"/>
                </a:solidFill>
                <a:latin typeface="Source Sans Pro" pitchFamily="34" charset="0"/>
                <a:ea typeface="Source Sans Pro" pitchFamily="34" charset="-122"/>
                <a:cs typeface="Source Sans Pro" pitchFamily="34" charset="-120"/>
              </a:rPr>
              <a:t> Another important looping statement, the while loop continues to execute a block of code as long as the specified condition is true. It's ideal for situations where you want to repeat a task an indefinite number of times.</a:t>
            </a:r>
            <a:endParaRPr lang="en-US" sz="1750" dirty="0"/>
          </a:p>
        </p:txBody>
      </p:sp>
      <p:sp>
        <p:nvSpPr>
          <p:cNvPr id="7" name="Text 4"/>
          <p:cNvSpPr/>
          <p:nvPr/>
        </p:nvSpPr>
        <p:spPr>
          <a:xfrm>
            <a:off x="2703790" y="4728567"/>
            <a:ext cx="9578102" cy="1066205"/>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Nested Loops:</a:t>
            </a:r>
            <a:r>
              <a:rPr lang="en-US" sz="1750" kern="0" spc="-35" dirty="0">
                <a:solidFill>
                  <a:srgbClr val="272525"/>
                </a:solidFill>
                <a:latin typeface="Source Sans Pro" pitchFamily="34" charset="0"/>
                <a:ea typeface="Source Sans Pro" pitchFamily="34" charset="-122"/>
                <a:cs typeface="Source Sans Pro" pitchFamily="34" charset="-120"/>
              </a:rPr>
              <a:t> In more complex scenarios, nested loops provide the ability to have one or more loops inside another loop. This is incredibly useful for iterating through multidimensional arrays or performing matrix operations.</a:t>
            </a:r>
            <a:endParaRPr lang="en-US" sz="1750" dirty="0"/>
          </a:p>
        </p:txBody>
      </p:sp>
      <p:sp>
        <p:nvSpPr>
          <p:cNvPr id="8" name="Text 5"/>
          <p:cNvSpPr/>
          <p:nvPr/>
        </p:nvSpPr>
        <p:spPr>
          <a:xfrm>
            <a:off x="2703790" y="5883593"/>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Loop Control Statements:</a:t>
            </a:r>
            <a:r>
              <a:rPr lang="en-US" sz="1750" kern="0" spc="-35" dirty="0">
                <a:solidFill>
                  <a:srgbClr val="272525"/>
                </a:solidFill>
                <a:latin typeface="Source Sans Pro" pitchFamily="34" charset="0"/>
                <a:ea typeface="Source Sans Pro" pitchFamily="34" charset="-122"/>
                <a:cs typeface="Source Sans Pro" pitchFamily="34" charset="-120"/>
              </a:rPr>
              <a:t> Within Python, loop control statements like break, continue, and pass offer greater control over the flow of execution within loops, allowing for more precise and efficient code.</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586984"/>
            <a:ext cx="4583906"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Functions in Python</a:t>
            </a:r>
            <a:endParaRPr lang="en-US" sz="4374" dirty="0"/>
          </a:p>
        </p:txBody>
      </p:sp>
      <p:sp>
        <p:nvSpPr>
          <p:cNvPr id="5" name="Text 2"/>
          <p:cNvSpPr/>
          <p:nvPr/>
        </p:nvSpPr>
        <p:spPr>
          <a:xfrm>
            <a:off x="2703790" y="2725698"/>
            <a:ext cx="9578102" cy="71842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Function Definition:</a:t>
            </a:r>
            <a:r>
              <a:rPr lang="en-US" sz="1750" kern="0" spc="-35" dirty="0">
                <a:solidFill>
                  <a:srgbClr val="272525"/>
                </a:solidFill>
                <a:latin typeface="Source Sans Pro" pitchFamily="34" charset="0"/>
                <a:ea typeface="Source Sans Pro" pitchFamily="34" charset="-122"/>
                <a:cs typeface="Source Sans Pro" pitchFamily="34" charset="-120"/>
              </a:rPr>
              <a:t> In Python, functions are defined using the "def" keyword followed by the function name and parentheses. For example, </a:t>
            </a:r>
            <a:r>
              <a:rPr lang="en-US" sz="1750" kern="0" spc="-35" dirty="0">
                <a:solidFill>
                  <a:srgbClr val="272525"/>
                </a:solidFill>
                <a:highlight>
                  <a:srgbClr val="F7E9FB"/>
                </a:highlight>
                <a:latin typeface="Consolas" pitchFamily="34" charset="0"/>
                <a:ea typeface="Consolas" pitchFamily="34" charset="-122"/>
                <a:cs typeface="Consolas" pitchFamily="34" charset="-120"/>
              </a:rPr>
              <a:t>def my_function():</a:t>
            </a:r>
            <a:endParaRPr lang="en-US" sz="1750" dirty="0"/>
          </a:p>
        </p:txBody>
      </p:sp>
      <p:sp>
        <p:nvSpPr>
          <p:cNvPr id="6" name="Text 3"/>
          <p:cNvSpPr/>
          <p:nvPr/>
        </p:nvSpPr>
        <p:spPr>
          <a:xfrm>
            <a:off x="2703790" y="3532942"/>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Parameters and Arguments:</a:t>
            </a:r>
            <a:r>
              <a:rPr lang="en-US" sz="1750" kern="0" spc="-35" dirty="0">
                <a:solidFill>
                  <a:srgbClr val="272525"/>
                </a:solidFill>
                <a:latin typeface="Source Sans Pro" pitchFamily="34" charset="0"/>
                <a:ea typeface="Source Sans Pro" pitchFamily="34" charset="-122"/>
                <a:cs typeface="Source Sans Pro" pitchFamily="34" charset="-120"/>
              </a:rPr>
              <a:t> Functions can take parameters, which are values passed to the function, and arguments are the actual values. We can also have default parameters and variable-length arguments.</a:t>
            </a:r>
            <a:endParaRPr lang="en-US" sz="1750" dirty="0"/>
          </a:p>
        </p:txBody>
      </p:sp>
      <p:sp>
        <p:nvSpPr>
          <p:cNvPr id="7" name="Text 4"/>
          <p:cNvSpPr/>
          <p:nvPr/>
        </p:nvSpPr>
        <p:spPr>
          <a:xfrm>
            <a:off x="2703790" y="4332565"/>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Return Statement:</a:t>
            </a:r>
            <a:r>
              <a:rPr lang="en-US" sz="1750" kern="0" spc="-35" dirty="0">
                <a:solidFill>
                  <a:srgbClr val="272525"/>
                </a:solidFill>
                <a:latin typeface="Source Sans Pro" pitchFamily="34" charset="0"/>
                <a:ea typeface="Source Sans Pro" pitchFamily="34" charset="-122"/>
                <a:cs typeface="Source Sans Pro" pitchFamily="34" charset="-120"/>
              </a:rPr>
              <a:t> A function can return a value using the "return" statement. If no return statement is specified, the function returns None by default.</a:t>
            </a:r>
            <a:endParaRPr lang="en-US" sz="1750" dirty="0"/>
          </a:p>
        </p:txBody>
      </p:sp>
      <p:sp>
        <p:nvSpPr>
          <p:cNvPr id="8" name="Text 5"/>
          <p:cNvSpPr/>
          <p:nvPr/>
        </p:nvSpPr>
        <p:spPr>
          <a:xfrm>
            <a:off x="2703790" y="5132189"/>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Scope of Variables:</a:t>
            </a:r>
            <a:r>
              <a:rPr lang="en-US" sz="1750" kern="0" spc="-35" dirty="0">
                <a:solidFill>
                  <a:srgbClr val="272525"/>
                </a:solidFill>
                <a:latin typeface="Source Sans Pro" pitchFamily="34" charset="0"/>
                <a:ea typeface="Source Sans Pro" pitchFamily="34" charset="-122"/>
                <a:cs typeface="Source Sans Pro" pitchFamily="34" charset="-120"/>
              </a:rPr>
              <a:t> Understanding the scope of variables is crucial in Python functions. Local, global, and nonlocal variables play a significant role.</a:t>
            </a:r>
            <a:endParaRPr lang="en-US" sz="1750" dirty="0"/>
          </a:p>
        </p:txBody>
      </p:sp>
      <p:sp>
        <p:nvSpPr>
          <p:cNvPr id="9" name="Text 6"/>
          <p:cNvSpPr/>
          <p:nvPr/>
        </p:nvSpPr>
        <p:spPr>
          <a:xfrm>
            <a:off x="2703790" y="5931813"/>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Docstrings and Comments:</a:t>
            </a:r>
            <a:r>
              <a:rPr lang="en-US" sz="1750" kern="0" spc="-35" dirty="0">
                <a:solidFill>
                  <a:srgbClr val="272525"/>
                </a:solidFill>
                <a:latin typeface="Source Sans Pro" pitchFamily="34" charset="0"/>
                <a:ea typeface="Source Sans Pro" pitchFamily="34" charset="-122"/>
                <a:cs typeface="Source Sans Pro" pitchFamily="34" charset="-120"/>
              </a:rPr>
              <a:t> It's best practice to include docstrings to describe the function's purpose and usage. Additionally, using comments within the function can improve code readability.</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226469"/>
            <a:ext cx="7477601" cy="1666399"/>
          </a:xfrm>
          <a:prstGeom prst="rect">
            <a:avLst/>
          </a:prstGeom>
          <a:noFill/>
          <a:ln/>
        </p:spPr>
        <p:txBody>
          <a:bodyPr wrap="square" rtlCol="0" anchor="t"/>
          <a:lstStyle/>
          <a:p>
            <a:pPr marL="0" indent="0">
              <a:lnSpc>
                <a:spcPts val="6561"/>
              </a:lnSpc>
              <a:buNone/>
            </a:pPr>
            <a:r>
              <a:rPr lang="en-US" sz="5249" b="1" kern="0" spc="-105" dirty="0">
                <a:solidFill>
                  <a:srgbClr val="000000"/>
                </a:solidFill>
                <a:latin typeface="adonis-web" pitchFamily="34" charset="0"/>
                <a:ea typeface="adonis-web" pitchFamily="34" charset="-122"/>
                <a:cs typeface="adonis-web" pitchFamily="34" charset="-120"/>
              </a:rPr>
              <a:t>Introduction to Machine Learning</a:t>
            </a:r>
            <a:endParaRPr lang="en-US" sz="5249" dirty="0"/>
          </a:p>
        </p:txBody>
      </p:sp>
      <p:sp>
        <p:nvSpPr>
          <p:cNvPr id="6" name="Text 2"/>
          <p:cNvSpPr/>
          <p:nvPr/>
        </p:nvSpPr>
        <p:spPr>
          <a:xfrm>
            <a:off x="833199" y="4226123"/>
            <a:ext cx="7477601"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Machine learning is a fascinating and rapidly growing field that involves the design and development of algorithms and models that allow computers to learn from and make predictions or decisions based on data. This intriguing concept has endless applications, from recommendation systems and image recognition to natural language processing and autonomous vehicles.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950595"/>
            <a:ext cx="6283047"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What is Machine Learning?</a:t>
            </a:r>
            <a:endParaRPr lang="en-US" sz="4374" dirty="0"/>
          </a:p>
        </p:txBody>
      </p:sp>
      <p:sp>
        <p:nvSpPr>
          <p:cNvPr id="6" name="Shape 2"/>
          <p:cNvSpPr/>
          <p:nvPr/>
        </p:nvSpPr>
        <p:spPr>
          <a:xfrm>
            <a:off x="833199" y="1978223"/>
            <a:ext cx="4542115" cy="3072408"/>
          </a:xfrm>
          <a:prstGeom prst="roundRect">
            <a:avLst>
              <a:gd name="adj" fmla="val 3254"/>
            </a:avLst>
          </a:prstGeom>
          <a:solidFill>
            <a:srgbClr val="F0D4F7"/>
          </a:solidFill>
          <a:ln w="7620">
            <a:solidFill>
              <a:srgbClr val="D6BADD"/>
            </a:solidFill>
            <a:prstDash val="solid"/>
          </a:ln>
        </p:spPr>
      </p:sp>
      <p:sp>
        <p:nvSpPr>
          <p:cNvPr id="7" name="Text 3"/>
          <p:cNvSpPr/>
          <p:nvPr/>
        </p:nvSpPr>
        <p:spPr>
          <a:xfrm>
            <a:off x="1062990" y="2208014"/>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Data Analysis</a:t>
            </a:r>
            <a:endParaRPr lang="en-US" sz="2187" dirty="0"/>
          </a:p>
        </p:txBody>
      </p:sp>
      <p:sp>
        <p:nvSpPr>
          <p:cNvPr id="8" name="Text 4"/>
          <p:cNvSpPr/>
          <p:nvPr/>
        </p:nvSpPr>
        <p:spPr>
          <a:xfrm>
            <a:off x="1062990" y="2688431"/>
            <a:ext cx="4082534" cy="2132409"/>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At its core, machine learning involves the use of algorithms and statistical models to enable computers to progressively improve their performance on a specific task by learning from data, without being explicitly programmed.</a:t>
            </a:r>
            <a:endParaRPr lang="en-US" sz="1750" dirty="0"/>
          </a:p>
        </p:txBody>
      </p:sp>
      <p:sp>
        <p:nvSpPr>
          <p:cNvPr id="9" name="Shape 5"/>
          <p:cNvSpPr/>
          <p:nvPr/>
        </p:nvSpPr>
        <p:spPr>
          <a:xfrm>
            <a:off x="5597485" y="1978223"/>
            <a:ext cx="4542115" cy="3072408"/>
          </a:xfrm>
          <a:prstGeom prst="roundRect">
            <a:avLst>
              <a:gd name="adj" fmla="val 3254"/>
            </a:avLst>
          </a:prstGeom>
          <a:solidFill>
            <a:srgbClr val="F0D4F7"/>
          </a:solidFill>
          <a:ln w="7620">
            <a:solidFill>
              <a:srgbClr val="D6BADD"/>
            </a:solidFill>
            <a:prstDash val="solid"/>
          </a:ln>
        </p:spPr>
      </p:sp>
      <p:sp>
        <p:nvSpPr>
          <p:cNvPr id="10" name="Text 6"/>
          <p:cNvSpPr/>
          <p:nvPr/>
        </p:nvSpPr>
        <p:spPr>
          <a:xfrm>
            <a:off x="5827276" y="2208014"/>
            <a:ext cx="4047649"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Prediction and Pattern Recognition</a:t>
            </a:r>
            <a:endParaRPr lang="en-US" sz="2187" dirty="0"/>
          </a:p>
        </p:txBody>
      </p:sp>
      <p:sp>
        <p:nvSpPr>
          <p:cNvPr id="11" name="Text 7"/>
          <p:cNvSpPr/>
          <p:nvPr/>
        </p:nvSpPr>
        <p:spPr>
          <a:xfrm>
            <a:off x="5827276" y="2688431"/>
            <a:ext cx="4082534"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Machine learning enables systems to automatically learn and improve from experience. This includes analyzing patterns in data, making predictions, and continuously improving performance over time.</a:t>
            </a:r>
            <a:endParaRPr lang="en-US" sz="1750" dirty="0"/>
          </a:p>
        </p:txBody>
      </p:sp>
      <p:sp>
        <p:nvSpPr>
          <p:cNvPr id="12" name="Shape 8"/>
          <p:cNvSpPr/>
          <p:nvPr/>
        </p:nvSpPr>
        <p:spPr>
          <a:xfrm>
            <a:off x="833199" y="5272802"/>
            <a:ext cx="9306401" cy="2006203"/>
          </a:xfrm>
          <a:prstGeom prst="roundRect">
            <a:avLst>
              <a:gd name="adj" fmla="val 4984"/>
            </a:avLst>
          </a:prstGeom>
          <a:solidFill>
            <a:srgbClr val="F0D4F7"/>
          </a:solidFill>
          <a:ln w="7620">
            <a:solidFill>
              <a:srgbClr val="D6BADD"/>
            </a:solidFill>
            <a:prstDash val="solid"/>
          </a:ln>
        </p:spPr>
      </p:sp>
      <p:sp>
        <p:nvSpPr>
          <p:cNvPr id="13" name="Text 9"/>
          <p:cNvSpPr/>
          <p:nvPr/>
        </p:nvSpPr>
        <p:spPr>
          <a:xfrm>
            <a:off x="1062990" y="5502593"/>
            <a:ext cx="2778443"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Applications in Real Life</a:t>
            </a:r>
            <a:endParaRPr lang="en-US" sz="2187" dirty="0"/>
          </a:p>
        </p:txBody>
      </p:sp>
      <p:sp>
        <p:nvSpPr>
          <p:cNvPr id="14" name="Text 10"/>
          <p:cNvSpPr/>
          <p:nvPr/>
        </p:nvSpPr>
        <p:spPr>
          <a:xfrm>
            <a:off x="1062990" y="5983010"/>
            <a:ext cx="8846820"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It has a wide range of applications, from email filtering and recommendation systems to autonomous vehicles and medical diagnosis. These applications all rely on the ability to automatically learn and improve from experience.</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332548"/>
            <a:ext cx="8935164"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Types of Machine Learning Algorithms</a:t>
            </a:r>
            <a:endParaRPr lang="en-US" sz="4374" dirty="0"/>
          </a:p>
        </p:txBody>
      </p:sp>
      <p:sp>
        <p:nvSpPr>
          <p:cNvPr id="5" name="Text 2"/>
          <p:cNvSpPr/>
          <p:nvPr/>
        </p:nvSpPr>
        <p:spPr>
          <a:xfrm>
            <a:off x="2703790" y="2471261"/>
            <a:ext cx="9578102" cy="355402"/>
          </a:xfrm>
          <a:prstGeom prst="rect">
            <a:avLst/>
          </a:prstGeom>
          <a:noFill/>
          <a:ln/>
        </p:spPr>
        <p:txBody>
          <a:bodyPr wrap="non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Supervised Learning:</a:t>
            </a:r>
            <a:r>
              <a:rPr lang="en-US" sz="1750" kern="0" spc="-35" dirty="0">
                <a:solidFill>
                  <a:srgbClr val="272525"/>
                </a:solidFill>
                <a:latin typeface="Source Sans Pro" pitchFamily="34" charset="0"/>
                <a:ea typeface="Source Sans Pro" pitchFamily="34" charset="-122"/>
                <a:cs typeface="Source Sans Pro" pitchFamily="34" charset="-120"/>
              </a:rPr>
              <a:t> Algorithms that learn from labeled training data to make predictions or decisions.</a:t>
            </a:r>
            <a:endParaRPr lang="en-US" sz="1750" dirty="0"/>
          </a:p>
        </p:txBody>
      </p:sp>
      <p:sp>
        <p:nvSpPr>
          <p:cNvPr id="6" name="Text 3"/>
          <p:cNvSpPr/>
          <p:nvPr/>
        </p:nvSpPr>
        <p:spPr>
          <a:xfrm>
            <a:off x="2703790" y="2915483"/>
            <a:ext cx="9578102" cy="355402"/>
          </a:xfrm>
          <a:prstGeom prst="rect">
            <a:avLst/>
          </a:prstGeom>
          <a:noFill/>
          <a:ln/>
        </p:spPr>
        <p:txBody>
          <a:bodyPr wrap="non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Unsupervised Learning:</a:t>
            </a:r>
            <a:r>
              <a:rPr lang="en-US" sz="1750" kern="0" spc="-35" dirty="0">
                <a:solidFill>
                  <a:srgbClr val="272525"/>
                </a:solidFill>
                <a:latin typeface="Source Sans Pro" pitchFamily="34" charset="0"/>
                <a:ea typeface="Source Sans Pro" pitchFamily="34" charset="-122"/>
                <a:cs typeface="Source Sans Pro" pitchFamily="34" charset="-120"/>
              </a:rPr>
              <a:t> Algorithms used to find hidden patterns or intrinsic structures in input data.</a:t>
            </a:r>
            <a:endParaRPr lang="en-US" sz="1750" dirty="0"/>
          </a:p>
        </p:txBody>
      </p:sp>
      <p:sp>
        <p:nvSpPr>
          <p:cNvPr id="7" name="Text 4"/>
          <p:cNvSpPr/>
          <p:nvPr/>
        </p:nvSpPr>
        <p:spPr>
          <a:xfrm>
            <a:off x="2703790" y="3359706"/>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Reinforcement Learning:</a:t>
            </a:r>
            <a:r>
              <a:rPr lang="en-US" sz="1750" kern="0" spc="-35" dirty="0">
                <a:solidFill>
                  <a:srgbClr val="272525"/>
                </a:solidFill>
                <a:latin typeface="Source Sans Pro" pitchFamily="34" charset="0"/>
                <a:ea typeface="Source Sans Pro" pitchFamily="34" charset="-122"/>
                <a:cs typeface="Source Sans Pro" pitchFamily="34" charset="-120"/>
              </a:rPr>
              <a:t> Learning through trial and error, where an agent learns to make decisions by maximizing rewards.</a:t>
            </a:r>
            <a:endParaRPr lang="en-US" sz="1750" dirty="0"/>
          </a:p>
        </p:txBody>
      </p:sp>
      <p:sp>
        <p:nvSpPr>
          <p:cNvPr id="8" name="Text 5"/>
          <p:cNvSpPr/>
          <p:nvPr/>
        </p:nvSpPr>
        <p:spPr>
          <a:xfrm>
            <a:off x="2703790" y="4159329"/>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Deep Learning:</a:t>
            </a:r>
            <a:r>
              <a:rPr lang="en-US" sz="1750" kern="0" spc="-35" dirty="0">
                <a:solidFill>
                  <a:srgbClr val="272525"/>
                </a:solidFill>
                <a:latin typeface="Source Sans Pro" pitchFamily="34" charset="0"/>
                <a:ea typeface="Source Sans Pro" pitchFamily="34" charset="-122"/>
                <a:cs typeface="Source Sans Pro" pitchFamily="34" charset="-120"/>
              </a:rPr>
              <a:t> A subset of machine learning using artificial neural networks to model high-level abstractions in data.</a:t>
            </a:r>
            <a:endParaRPr lang="en-US" sz="1750" dirty="0"/>
          </a:p>
        </p:txBody>
      </p:sp>
      <p:sp>
        <p:nvSpPr>
          <p:cNvPr id="9" name="Text 6"/>
          <p:cNvSpPr/>
          <p:nvPr/>
        </p:nvSpPr>
        <p:spPr>
          <a:xfrm>
            <a:off x="2348389" y="5120045"/>
            <a:ext cx="9933503"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Machine learning algorithms are categorized into different types based on their learning and decision-making processes. Supervised learning involves the use of labeled data to predict outcomes, while unsupervised learning deals with finding patterns in unlabeled data. Reinforcement learning focuses on learning through interaction with the environment, and deep learning utilizes neural networks for complex pattern recognition. Each type has its own applications and advantages in the field of machine learning.</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465308"/>
            <a:ext cx="5724049" cy="833199"/>
          </a:xfrm>
          <a:prstGeom prst="rect">
            <a:avLst/>
          </a:prstGeom>
          <a:noFill/>
          <a:ln/>
        </p:spPr>
        <p:txBody>
          <a:bodyPr wrap="none" rtlCol="0" anchor="t"/>
          <a:lstStyle/>
          <a:p>
            <a:pPr marL="0" indent="0">
              <a:lnSpc>
                <a:spcPts val="6561"/>
              </a:lnSpc>
              <a:buNone/>
            </a:pPr>
            <a:r>
              <a:rPr lang="en-US" sz="5249" b="1" kern="0" spc="-105" dirty="0">
                <a:solidFill>
                  <a:srgbClr val="000000"/>
                </a:solidFill>
                <a:latin typeface="adonis-web" pitchFamily="34" charset="0"/>
                <a:ea typeface="adonis-web" pitchFamily="34" charset="-122"/>
                <a:cs typeface="adonis-web" pitchFamily="34" charset="-120"/>
              </a:rPr>
              <a:t>Supervised Learning</a:t>
            </a:r>
            <a:endParaRPr lang="en-US" sz="5249" dirty="0"/>
          </a:p>
        </p:txBody>
      </p:sp>
      <p:sp>
        <p:nvSpPr>
          <p:cNvPr id="6" name="Text 2"/>
          <p:cNvSpPr/>
          <p:nvPr/>
        </p:nvSpPr>
        <p:spPr>
          <a:xfrm>
            <a:off x="6319599" y="3631763"/>
            <a:ext cx="7477601" cy="2132409"/>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Supervised learning is a fundamental concept in machine learning, where the algorithm learns from labeled training data to make predictions or decisions. It is widely used in various applications such as classification, regression, and anomaly detection. In supervised learning, a model is trained on a set of input-output pairs, and the goal is to learn a mapping from inputs to outputs. This enables the model to generalize and make predictions on new, unseen data.</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590794"/>
            <a:ext cx="5354360"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Unsupervised Learning</a:t>
            </a:r>
            <a:endParaRPr lang="en-US" sz="4374" dirty="0"/>
          </a:p>
        </p:txBody>
      </p:sp>
      <p:sp>
        <p:nvSpPr>
          <p:cNvPr id="5" name="Text 2"/>
          <p:cNvSpPr/>
          <p:nvPr/>
        </p:nvSpPr>
        <p:spPr>
          <a:xfrm>
            <a:off x="2703790" y="2729508"/>
            <a:ext cx="9578102" cy="710803"/>
          </a:xfrm>
          <a:prstGeom prst="rect">
            <a:avLst/>
          </a:prstGeom>
          <a:noFill/>
          <a:ln/>
        </p:spPr>
        <p:txBody>
          <a:bodyPr wrap="square" rtlCol="0" anchor="t"/>
          <a:lstStyle/>
          <a:p>
            <a:pPr marL="342900"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Unsupervised learning is a machine learning technique used to uncover underlying patterns in data without the need for labeled outcomes.</a:t>
            </a:r>
            <a:endParaRPr lang="en-US" sz="1750" dirty="0"/>
          </a:p>
        </p:txBody>
      </p:sp>
      <p:sp>
        <p:nvSpPr>
          <p:cNvPr id="6" name="Text 3"/>
          <p:cNvSpPr/>
          <p:nvPr/>
        </p:nvSpPr>
        <p:spPr>
          <a:xfrm>
            <a:off x="2703790" y="3529132"/>
            <a:ext cx="9578102" cy="710803"/>
          </a:xfrm>
          <a:prstGeom prst="rect">
            <a:avLst/>
          </a:prstGeom>
          <a:noFill/>
          <a:ln/>
        </p:spPr>
        <p:txBody>
          <a:bodyPr wrap="square" rtlCol="0" anchor="t"/>
          <a:lstStyle/>
          <a:p>
            <a:pPr marL="342900"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It involves exploring and identifying hidden structures or relationships within a dataset through various algorithms and statistical methods.</a:t>
            </a:r>
            <a:endParaRPr lang="en-US" sz="1750" dirty="0"/>
          </a:p>
        </p:txBody>
      </p:sp>
      <p:sp>
        <p:nvSpPr>
          <p:cNvPr id="7" name="Text 4"/>
          <p:cNvSpPr/>
          <p:nvPr/>
        </p:nvSpPr>
        <p:spPr>
          <a:xfrm>
            <a:off x="2703790" y="4328755"/>
            <a:ext cx="9578102" cy="710803"/>
          </a:xfrm>
          <a:prstGeom prst="rect">
            <a:avLst/>
          </a:prstGeom>
          <a:noFill/>
          <a:ln/>
        </p:spPr>
        <p:txBody>
          <a:bodyPr wrap="square" rtlCol="0" anchor="t"/>
          <a:lstStyle/>
          <a:p>
            <a:pPr marL="342900"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By allowing the model to learn independently from unlabeled data, unsupervised learning is essential for tasks such as clustering, anomaly detection, and dimensionality reduction.</a:t>
            </a:r>
            <a:endParaRPr lang="en-US" sz="1750" dirty="0"/>
          </a:p>
        </p:txBody>
      </p:sp>
      <p:sp>
        <p:nvSpPr>
          <p:cNvPr id="8" name="Text 5"/>
          <p:cNvSpPr/>
          <p:nvPr/>
        </p:nvSpPr>
        <p:spPr>
          <a:xfrm>
            <a:off x="2703790" y="5128379"/>
            <a:ext cx="9578102" cy="710803"/>
          </a:xfrm>
          <a:prstGeom prst="rect">
            <a:avLst/>
          </a:prstGeom>
          <a:noFill/>
          <a:ln/>
        </p:spPr>
        <p:txBody>
          <a:bodyPr wrap="square" rtlCol="0" anchor="t"/>
          <a:lstStyle/>
          <a:p>
            <a:pPr marL="342900"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One common example of unsupervised learning is clustering, where data points are grouped based on similarities, leading to insights and valuable information discovery.</a:t>
            </a:r>
            <a:endParaRPr lang="en-US" sz="1750" dirty="0"/>
          </a:p>
        </p:txBody>
      </p:sp>
      <p:sp>
        <p:nvSpPr>
          <p:cNvPr id="9" name="Text 6"/>
          <p:cNvSpPr/>
          <p:nvPr/>
        </p:nvSpPr>
        <p:spPr>
          <a:xfrm>
            <a:off x="2703790" y="5928003"/>
            <a:ext cx="9578102" cy="710803"/>
          </a:xfrm>
          <a:prstGeom prst="rect">
            <a:avLst/>
          </a:prstGeom>
          <a:noFill/>
          <a:ln/>
        </p:spPr>
        <p:txBody>
          <a:bodyPr wrap="square" rtlCol="0" anchor="t"/>
          <a:lstStyle/>
          <a:p>
            <a:pPr marL="342900"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Another notable application is in recommendation systems, where unsupervised learning can help identify patterns and similarities among items or users.</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2390418"/>
            <a:ext cx="5412700"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Reinforcement learning</a:t>
            </a:r>
            <a:endParaRPr lang="en-US" sz="4374" dirty="0"/>
          </a:p>
        </p:txBody>
      </p:sp>
      <p:sp>
        <p:nvSpPr>
          <p:cNvPr id="5" name="Text 2"/>
          <p:cNvSpPr/>
          <p:nvPr/>
        </p:nvSpPr>
        <p:spPr>
          <a:xfrm>
            <a:off x="2703790" y="3529132"/>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Definition:</a:t>
            </a:r>
            <a:r>
              <a:rPr lang="en-US" sz="1750" kern="0" spc="-35" dirty="0">
                <a:solidFill>
                  <a:srgbClr val="272525"/>
                </a:solidFill>
                <a:latin typeface="Source Sans Pro" pitchFamily="34" charset="0"/>
                <a:ea typeface="Source Sans Pro" pitchFamily="34" charset="-122"/>
                <a:cs typeface="Source Sans Pro" pitchFamily="34" charset="-120"/>
              </a:rPr>
              <a:t> Reinforcement learning is a type of machine learning where an agent learns to make decisions by taking actions within an environment to achieve specific goals.</a:t>
            </a:r>
            <a:endParaRPr lang="en-US" sz="1750" dirty="0"/>
          </a:p>
        </p:txBody>
      </p:sp>
      <p:sp>
        <p:nvSpPr>
          <p:cNvPr id="6" name="Text 3"/>
          <p:cNvSpPr/>
          <p:nvPr/>
        </p:nvSpPr>
        <p:spPr>
          <a:xfrm>
            <a:off x="2703790" y="4328755"/>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Elements:</a:t>
            </a:r>
            <a:r>
              <a:rPr lang="en-US" sz="1750" kern="0" spc="-35" dirty="0">
                <a:solidFill>
                  <a:srgbClr val="272525"/>
                </a:solidFill>
                <a:latin typeface="Source Sans Pro" pitchFamily="34" charset="0"/>
                <a:ea typeface="Source Sans Pro" pitchFamily="34" charset="-122"/>
                <a:cs typeface="Source Sans Pro" pitchFamily="34" charset="-120"/>
              </a:rPr>
              <a:t> It involves the interaction between the agent, environment, actions, rewards, and learning process.</a:t>
            </a:r>
            <a:endParaRPr lang="en-US" sz="1750" dirty="0"/>
          </a:p>
        </p:txBody>
      </p:sp>
      <p:sp>
        <p:nvSpPr>
          <p:cNvPr id="7" name="Text 4"/>
          <p:cNvSpPr/>
          <p:nvPr/>
        </p:nvSpPr>
        <p:spPr>
          <a:xfrm>
            <a:off x="2703790" y="5128379"/>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Applications:</a:t>
            </a:r>
            <a:r>
              <a:rPr lang="en-US" sz="1750" kern="0" spc="-35" dirty="0">
                <a:solidFill>
                  <a:srgbClr val="272525"/>
                </a:solidFill>
                <a:latin typeface="Source Sans Pro" pitchFamily="34" charset="0"/>
                <a:ea typeface="Source Sans Pro" pitchFamily="34" charset="-122"/>
                <a:cs typeface="Source Sans Pro" pitchFamily="34" charset="-120"/>
              </a:rPr>
              <a:t> Reinforcement learning is used in various fields such as robotics, game playing, autonomous vehicles, and recommendation systems.</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226469"/>
            <a:ext cx="7477601" cy="1666399"/>
          </a:xfrm>
          <a:prstGeom prst="rect">
            <a:avLst/>
          </a:prstGeom>
          <a:noFill/>
          <a:ln/>
        </p:spPr>
        <p:txBody>
          <a:bodyPr wrap="square" rtlCol="0" anchor="t"/>
          <a:lstStyle/>
          <a:p>
            <a:pPr marL="0" indent="0">
              <a:lnSpc>
                <a:spcPts val="6561"/>
              </a:lnSpc>
              <a:buNone/>
            </a:pPr>
            <a:r>
              <a:rPr lang="en-US" sz="5249" b="1" kern="0" spc="-105" dirty="0">
                <a:solidFill>
                  <a:srgbClr val="000000"/>
                </a:solidFill>
                <a:latin typeface="adonis-web" pitchFamily="34" charset="0"/>
                <a:ea typeface="adonis-web" pitchFamily="34" charset="-122"/>
                <a:cs typeface="adonis-web" pitchFamily="34" charset="-120"/>
              </a:rPr>
              <a:t>Data preprocessing for machine learning</a:t>
            </a:r>
            <a:endParaRPr lang="en-US" sz="5249" dirty="0"/>
          </a:p>
        </p:txBody>
      </p:sp>
      <p:sp>
        <p:nvSpPr>
          <p:cNvPr id="6" name="Text 2"/>
          <p:cNvSpPr/>
          <p:nvPr/>
        </p:nvSpPr>
        <p:spPr>
          <a:xfrm>
            <a:off x="833199" y="4226123"/>
            <a:ext cx="7477601"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Effective data preprocessing is crucial for building successful machine learning models. It involves cleaning, transforming, and organizing raw data into a format suitable for analysis and model training. This process includes handling missing values, scaling features, encoding categorical variables, and splitting the dataset into training and testing sets.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476137"/>
            <a:ext cx="444388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What is Python?</a:t>
            </a:r>
            <a:endParaRPr lang="en-US" sz="4374" dirty="0"/>
          </a:p>
        </p:txBody>
      </p:sp>
      <p:sp>
        <p:nvSpPr>
          <p:cNvPr id="5" name="Shape 2"/>
          <p:cNvSpPr/>
          <p:nvPr/>
        </p:nvSpPr>
        <p:spPr>
          <a:xfrm>
            <a:off x="2348389" y="2614851"/>
            <a:ext cx="3163014" cy="4138613"/>
          </a:xfrm>
          <a:prstGeom prst="roundRect">
            <a:avLst>
              <a:gd name="adj" fmla="val 3161"/>
            </a:avLst>
          </a:prstGeom>
          <a:solidFill>
            <a:srgbClr val="F0D4F7"/>
          </a:solidFill>
          <a:ln w="7620">
            <a:solidFill>
              <a:srgbClr val="D6BADD"/>
            </a:solidFill>
            <a:prstDash val="solid"/>
          </a:ln>
        </p:spPr>
      </p:sp>
      <p:sp>
        <p:nvSpPr>
          <p:cNvPr id="6" name="Text 3"/>
          <p:cNvSpPr/>
          <p:nvPr/>
        </p:nvSpPr>
        <p:spPr>
          <a:xfrm>
            <a:off x="2578179" y="2844641"/>
            <a:ext cx="2461736"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High-Level Language</a:t>
            </a:r>
            <a:endParaRPr lang="en-US" sz="2187" dirty="0"/>
          </a:p>
        </p:txBody>
      </p:sp>
      <p:sp>
        <p:nvSpPr>
          <p:cNvPr id="7" name="Text 4"/>
          <p:cNvSpPr/>
          <p:nvPr/>
        </p:nvSpPr>
        <p:spPr>
          <a:xfrm>
            <a:off x="2578179" y="3325058"/>
            <a:ext cx="2703433" cy="3198614"/>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Python is a high-level programming language known for its readability and simplicity. It allows programmers to express concepts in fewer lines of code compared to other languages, making it a popular choice for beginners and experts alike.</a:t>
            </a:r>
            <a:endParaRPr lang="en-US" sz="1750" dirty="0"/>
          </a:p>
        </p:txBody>
      </p:sp>
      <p:sp>
        <p:nvSpPr>
          <p:cNvPr id="8" name="Shape 5"/>
          <p:cNvSpPr/>
          <p:nvPr/>
        </p:nvSpPr>
        <p:spPr>
          <a:xfrm>
            <a:off x="5733574" y="2614851"/>
            <a:ext cx="3163014" cy="4138613"/>
          </a:xfrm>
          <a:prstGeom prst="roundRect">
            <a:avLst>
              <a:gd name="adj" fmla="val 3161"/>
            </a:avLst>
          </a:prstGeom>
          <a:solidFill>
            <a:srgbClr val="F0D4F7"/>
          </a:solidFill>
          <a:ln w="7620">
            <a:solidFill>
              <a:srgbClr val="D6BADD"/>
            </a:solidFill>
            <a:prstDash val="solid"/>
          </a:ln>
        </p:spPr>
      </p:sp>
      <p:sp>
        <p:nvSpPr>
          <p:cNvPr id="9" name="Text 6"/>
          <p:cNvSpPr/>
          <p:nvPr/>
        </p:nvSpPr>
        <p:spPr>
          <a:xfrm>
            <a:off x="5963364" y="2844641"/>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Versatility</a:t>
            </a:r>
            <a:endParaRPr lang="en-US" sz="2187" dirty="0"/>
          </a:p>
        </p:txBody>
      </p:sp>
      <p:sp>
        <p:nvSpPr>
          <p:cNvPr id="10" name="Text 7"/>
          <p:cNvSpPr/>
          <p:nvPr/>
        </p:nvSpPr>
        <p:spPr>
          <a:xfrm>
            <a:off x="5963364" y="3325058"/>
            <a:ext cx="2703433" cy="284321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Python is widely used for various applications such as web development, data analysis, artificial intelligence, and scientific computing. Its versatility makes it a go-to language for a wide range of projects and industries.</a:t>
            </a:r>
            <a:endParaRPr lang="en-US" sz="1750" dirty="0"/>
          </a:p>
        </p:txBody>
      </p:sp>
      <p:sp>
        <p:nvSpPr>
          <p:cNvPr id="11" name="Shape 8"/>
          <p:cNvSpPr/>
          <p:nvPr/>
        </p:nvSpPr>
        <p:spPr>
          <a:xfrm>
            <a:off x="9118759" y="2614851"/>
            <a:ext cx="3163014" cy="4138613"/>
          </a:xfrm>
          <a:prstGeom prst="roundRect">
            <a:avLst>
              <a:gd name="adj" fmla="val 3161"/>
            </a:avLst>
          </a:prstGeom>
          <a:solidFill>
            <a:srgbClr val="F0D4F7"/>
          </a:solidFill>
          <a:ln w="7620">
            <a:solidFill>
              <a:srgbClr val="D6BADD"/>
            </a:solidFill>
            <a:prstDash val="solid"/>
          </a:ln>
        </p:spPr>
      </p:sp>
      <p:sp>
        <p:nvSpPr>
          <p:cNvPr id="12" name="Text 9"/>
          <p:cNvSpPr/>
          <p:nvPr/>
        </p:nvSpPr>
        <p:spPr>
          <a:xfrm>
            <a:off x="9348549" y="2844641"/>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Rich Ecosystem</a:t>
            </a:r>
            <a:endParaRPr lang="en-US" sz="2187" dirty="0"/>
          </a:p>
        </p:txBody>
      </p:sp>
      <p:sp>
        <p:nvSpPr>
          <p:cNvPr id="13" name="Text 10"/>
          <p:cNvSpPr/>
          <p:nvPr/>
        </p:nvSpPr>
        <p:spPr>
          <a:xfrm>
            <a:off x="9348549" y="3325058"/>
            <a:ext cx="2703433" cy="3198614"/>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The Python ecosystem includes a vast collection of libraries and frameworks, such as NumPy, TensorFlow, and Django, providing extensive support for different programming needs and making it a strong choice for machine learning projects.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2168247"/>
            <a:ext cx="444388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Data Cleaning</a:t>
            </a:r>
            <a:endParaRPr lang="en-US" sz="4374" dirty="0"/>
          </a:p>
        </p:txBody>
      </p:sp>
      <p:sp>
        <p:nvSpPr>
          <p:cNvPr id="5" name="Text 2"/>
          <p:cNvSpPr/>
          <p:nvPr/>
        </p:nvSpPr>
        <p:spPr>
          <a:xfrm>
            <a:off x="2703790" y="3306961"/>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Remove Duplicates:</a:t>
            </a:r>
            <a:r>
              <a:rPr lang="en-US" sz="1750" kern="0" spc="-35" dirty="0">
                <a:solidFill>
                  <a:srgbClr val="272525"/>
                </a:solidFill>
                <a:latin typeface="Source Sans Pro" pitchFamily="34" charset="0"/>
                <a:ea typeface="Source Sans Pro" pitchFamily="34" charset="-122"/>
                <a:cs typeface="Source Sans Pro" pitchFamily="34" charset="-120"/>
              </a:rPr>
              <a:t> Identify and eliminate any duplicate or redundant data points to ensure accuracy and consistency.</a:t>
            </a:r>
            <a:endParaRPr lang="en-US" sz="1750" dirty="0"/>
          </a:p>
        </p:txBody>
      </p:sp>
      <p:sp>
        <p:nvSpPr>
          <p:cNvPr id="6" name="Text 3"/>
          <p:cNvSpPr/>
          <p:nvPr/>
        </p:nvSpPr>
        <p:spPr>
          <a:xfrm>
            <a:off x="2703790" y="4106585"/>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Handle Missing Values:</a:t>
            </a:r>
            <a:r>
              <a:rPr lang="en-US" sz="1750" kern="0" spc="-35" dirty="0">
                <a:solidFill>
                  <a:srgbClr val="272525"/>
                </a:solidFill>
                <a:latin typeface="Source Sans Pro" pitchFamily="34" charset="0"/>
                <a:ea typeface="Source Sans Pro" pitchFamily="34" charset="-122"/>
                <a:cs typeface="Source Sans Pro" pitchFamily="34" charset="-120"/>
              </a:rPr>
              <a:t> Utilize appropriate techniques such as imputation or deletion to address missing data points without compromising the integrity of the dataset.</a:t>
            </a:r>
            <a:endParaRPr lang="en-US" sz="1750" dirty="0"/>
          </a:p>
        </p:txBody>
      </p:sp>
      <p:sp>
        <p:nvSpPr>
          <p:cNvPr id="7" name="Text 4"/>
          <p:cNvSpPr/>
          <p:nvPr/>
        </p:nvSpPr>
        <p:spPr>
          <a:xfrm>
            <a:off x="2703790" y="4906208"/>
            <a:ext cx="9578102" cy="355402"/>
          </a:xfrm>
          <a:prstGeom prst="rect">
            <a:avLst/>
          </a:prstGeom>
          <a:noFill/>
          <a:ln/>
        </p:spPr>
        <p:txBody>
          <a:bodyPr wrap="non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Normalize Data:</a:t>
            </a:r>
            <a:r>
              <a:rPr lang="en-US" sz="1750" kern="0" spc="-35" dirty="0">
                <a:solidFill>
                  <a:srgbClr val="272525"/>
                </a:solidFill>
                <a:latin typeface="Source Sans Pro" pitchFamily="34" charset="0"/>
                <a:ea typeface="Source Sans Pro" pitchFamily="34" charset="-122"/>
                <a:cs typeface="Source Sans Pro" pitchFamily="34" charset="-120"/>
              </a:rPr>
              <a:t> Standardize the data to a common scale to facilitate effective analysis and comparison.</a:t>
            </a:r>
            <a:endParaRPr lang="en-US" sz="1750" dirty="0"/>
          </a:p>
        </p:txBody>
      </p:sp>
      <p:sp>
        <p:nvSpPr>
          <p:cNvPr id="8" name="Text 5"/>
          <p:cNvSpPr/>
          <p:nvPr/>
        </p:nvSpPr>
        <p:spPr>
          <a:xfrm>
            <a:off x="2703790" y="5350431"/>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Outlier Detection:</a:t>
            </a:r>
            <a:r>
              <a:rPr lang="en-US" sz="1750" kern="0" spc="-35" dirty="0">
                <a:solidFill>
                  <a:srgbClr val="272525"/>
                </a:solidFill>
                <a:latin typeface="Source Sans Pro" pitchFamily="34" charset="0"/>
                <a:ea typeface="Source Sans Pro" pitchFamily="34" charset="-122"/>
                <a:cs typeface="Source Sans Pro" pitchFamily="34" charset="-120"/>
              </a:rPr>
              <a:t> Identify and manage outliers that may adversely affect the statistical analysis and machine learning models.</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057632"/>
            <a:ext cx="4788337"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Data Transformation</a:t>
            </a:r>
            <a:endParaRPr lang="en-US" sz="4374" dirty="0"/>
          </a:p>
        </p:txBody>
      </p:sp>
      <p:sp>
        <p:nvSpPr>
          <p:cNvPr id="5" name="Text 2"/>
          <p:cNvSpPr/>
          <p:nvPr/>
        </p:nvSpPr>
        <p:spPr>
          <a:xfrm>
            <a:off x="2703790" y="2196346"/>
            <a:ext cx="9578102" cy="1066205"/>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Introduction to Python for Machine Learning:</a:t>
            </a:r>
            <a:r>
              <a:rPr lang="en-US" sz="1750" kern="0" spc="-35" dirty="0">
                <a:solidFill>
                  <a:srgbClr val="272525"/>
                </a:solidFill>
                <a:latin typeface="Source Sans Pro" pitchFamily="34" charset="0"/>
                <a:ea typeface="Source Sans Pro" pitchFamily="34" charset="-122"/>
                <a:cs typeface="Source Sans Pro" pitchFamily="34" charset="-120"/>
              </a:rPr>
              <a:t> Explore the foundational concepts of Python programming specifically tailored for machine learning applications. This lecture covers the essential principles and practices, setting the stage for a deep understanding of Python's role in the machine learning ecosystem.</a:t>
            </a:r>
            <a:endParaRPr lang="en-US" sz="1750" dirty="0"/>
          </a:p>
        </p:txBody>
      </p:sp>
      <p:sp>
        <p:nvSpPr>
          <p:cNvPr id="6" name="Text 3"/>
          <p:cNvSpPr/>
          <p:nvPr/>
        </p:nvSpPr>
        <p:spPr>
          <a:xfrm>
            <a:off x="2703790" y="3351371"/>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Python Basics:</a:t>
            </a:r>
            <a:r>
              <a:rPr lang="en-US" sz="1750" kern="0" spc="-35" dirty="0">
                <a:solidFill>
                  <a:srgbClr val="272525"/>
                </a:solidFill>
                <a:latin typeface="Source Sans Pro" pitchFamily="34" charset="0"/>
                <a:ea typeface="Source Sans Pro" pitchFamily="34" charset="-122"/>
                <a:cs typeface="Source Sans Pro" pitchFamily="34" charset="-120"/>
              </a:rPr>
              <a:t> Delve into the basics of Python, including data types, variables, and control structures, with a focus on their relevance to machine learning development.</a:t>
            </a:r>
            <a:endParaRPr lang="en-US" sz="1750" dirty="0"/>
          </a:p>
        </p:txBody>
      </p:sp>
      <p:sp>
        <p:nvSpPr>
          <p:cNvPr id="7" name="Text 4"/>
          <p:cNvSpPr/>
          <p:nvPr/>
        </p:nvSpPr>
        <p:spPr>
          <a:xfrm>
            <a:off x="2703790" y="4150995"/>
            <a:ext cx="9578102" cy="1066205"/>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Data Manipulation with Python:</a:t>
            </a:r>
            <a:r>
              <a:rPr lang="en-US" sz="1750" kern="0" spc="-35" dirty="0">
                <a:solidFill>
                  <a:srgbClr val="272525"/>
                </a:solidFill>
                <a:latin typeface="Source Sans Pro" pitchFamily="34" charset="0"/>
                <a:ea typeface="Source Sans Pro" pitchFamily="34" charset="-122"/>
                <a:cs typeface="Source Sans Pro" pitchFamily="34" charset="-120"/>
              </a:rPr>
              <a:t> Learn how Python can be used to transform and manipulate data, a crucial skill in machine learning, including methods for cleaning, formatting, and preparing data for analysis and modeling.</a:t>
            </a:r>
            <a:endParaRPr lang="en-US" sz="1750" dirty="0"/>
          </a:p>
        </p:txBody>
      </p:sp>
      <p:sp>
        <p:nvSpPr>
          <p:cNvPr id="8" name="Text 5"/>
          <p:cNvSpPr/>
          <p:nvPr/>
        </p:nvSpPr>
        <p:spPr>
          <a:xfrm>
            <a:off x="2703790" y="5306020"/>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Introduction to Data Visualization:</a:t>
            </a:r>
            <a:r>
              <a:rPr lang="en-US" sz="1750" kern="0" spc="-35" dirty="0">
                <a:solidFill>
                  <a:srgbClr val="272525"/>
                </a:solidFill>
                <a:latin typeface="Source Sans Pro" pitchFamily="34" charset="0"/>
                <a:ea typeface="Source Sans Pro" pitchFamily="34" charset="-122"/>
                <a:cs typeface="Source Sans Pro" pitchFamily="34" charset="-120"/>
              </a:rPr>
              <a:t> Gain an understanding of data visualization techniques with Python, learning how to represent information graphically for easier interpretation and insight.</a:t>
            </a:r>
            <a:endParaRPr lang="en-US" sz="1750" dirty="0"/>
          </a:p>
        </p:txBody>
      </p:sp>
      <p:sp>
        <p:nvSpPr>
          <p:cNvPr id="9" name="Text 6"/>
          <p:cNvSpPr/>
          <p:nvPr/>
        </p:nvSpPr>
        <p:spPr>
          <a:xfrm>
            <a:off x="2703790" y="6105644"/>
            <a:ext cx="9578102" cy="1066205"/>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Advanced Python Concepts for Machine Learning:</a:t>
            </a:r>
            <a:r>
              <a:rPr lang="en-US" sz="1750" kern="0" spc="-35" dirty="0">
                <a:solidFill>
                  <a:srgbClr val="272525"/>
                </a:solidFill>
                <a:latin typeface="Source Sans Pro" pitchFamily="34" charset="0"/>
                <a:ea typeface="Source Sans Pro" pitchFamily="34" charset="-122"/>
                <a:cs typeface="Source Sans Pro" pitchFamily="34" charset="-120"/>
              </a:rPr>
              <a:t> Take a deeper dive into more advanced Python concepts that are critical for machine learning, including object-oriented programming, modules, and libraries utilized for machine learning applications.</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812846"/>
            <a:ext cx="444388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Feature Scaling</a:t>
            </a:r>
            <a:endParaRPr lang="en-US" sz="4374" dirty="0"/>
          </a:p>
        </p:txBody>
      </p:sp>
      <p:sp>
        <p:nvSpPr>
          <p:cNvPr id="5" name="Text 2"/>
          <p:cNvSpPr/>
          <p:nvPr/>
        </p:nvSpPr>
        <p:spPr>
          <a:xfrm>
            <a:off x="2703790" y="2951559"/>
            <a:ext cx="9578102" cy="1066205"/>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Normalization:</a:t>
            </a:r>
            <a:r>
              <a:rPr lang="en-US" sz="1750" kern="0" spc="-35" dirty="0">
                <a:solidFill>
                  <a:srgbClr val="272525"/>
                </a:solidFill>
                <a:latin typeface="Source Sans Pro" pitchFamily="34" charset="0"/>
                <a:ea typeface="Source Sans Pro" pitchFamily="34" charset="-122"/>
                <a:cs typeface="Source Sans Pro" pitchFamily="34" charset="-120"/>
              </a:rPr>
              <a:t> Normalization is a type of feature scaling that rescales the values to a range of 0 to 1. It is beneficial for algorithms that rely on gradient descent, where the scale of input data may impact the convergence of the algorithm.</a:t>
            </a:r>
            <a:endParaRPr lang="en-US" sz="1750" dirty="0"/>
          </a:p>
        </p:txBody>
      </p:sp>
      <p:sp>
        <p:nvSpPr>
          <p:cNvPr id="6" name="Text 3"/>
          <p:cNvSpPr/>
          <p:nvPr/>
        </p:nvSpPr>
        <p:spPr>
          <a:xfrm>
            <a:off x="2703790" y="4106585"/>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Standardization:</a:t>
            </a:r>
            <a:r>
              <a:rPr lang="en-US" sz="1750" kern="0" spc="-35" dirty="0">
                <a:solidFill>
                  <a:srgbClr val="272525"/>
                </a:solidFill>
                <a:latin typeface="Source Sans Pro" pitchFamily="34" charset="0"/>
                <a:ea typeface="Source Sans Pro" pitchFamily="34" charset="-122"/>
                <a:cs typeface="Source Sans Pro" pitchFamily="34" charset="-120"/>
              </a:rPr>
              <a:t> Standardization transforms the data to have a mean of 0 and a standard deviation of 1. This method is robust to outliers and maintains useful information about the shape of the distribution.</a:t>
            </a:r>
            <a:endParaRPr lang="en-US" sz="1750" dirty="0"/>
          </a:p>
        </p:txBody>
      </p:sp>
      <p:sp>
        <p:nvSpPr>
          <p:cNvPr id="7" name="Text 4"/>
          <p:cNvSpPr/>
          <p:nvPr/>
        </p:nvSpPr>
        <p:spPr>
          <a:xfrm>
            <a:off x="2703790" y="4906208"/>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Min-Max Scaling:</a:t>
            </a:r>
            <a:r>
              <a:rPr lang="en-US" sz="1750" kern="0" spc="-35" dirty="0">
                <a:solidFill>
                  <a:srgbClr val="272525"/>
                </a:solidFill>
                <a:latin typeface="Source Sans Pro" pitchFamily="34" charset="0"/>
                <a:ea typeface="Source Sans Pro" pitchFamily="34" charset="-122"/>
                <a:cs typeface="Source Sans Pro" pitchFamily="34" charset="-120"/>
              </a:rPr>
              <a:t> Min-max scaling, also known as min-max normalization, adjusts the values to a predefined range, typically between 0 and 1, based on the minimum and maximum values in the dataset.</a:t>
            </a:r>
            <a:endParaRPr lang="en-US" sz="1750" dirty="0"/>
          </a:p>
        </p:txBody>
      </p:sp>
      <p:sp>
        <p:nvSpPr>
          <p:cNvPr id="8" name="Text 5"/>
          <p:cNvSpPr/>
          <p:nvPr/>
        </p:nvSpPr>
        <p:spPr>
          <a:xfrm>
            <a:off x="2703790" y="5705832"/>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Robust Scaling:</a:t>
            </a:r>
            <a:r>
              <a:rPr lang="en-US" sz="1750" kern="0" spc="-35" dirty="0">
                <a:solidFill>
                  <a:srgbClr val="272525"/>
                </a:solidFill>
                <a:latin typeface="Source Sans Pro" pitchFamily="34" charset="0"/>
                <a:ea typeface="Source Sans Pro" pitchFamily="34" charset="-122"/>
                <a:cs typeface="Source Sans Pro" pitchFamily="34" charset="-120"/>
              </a:rPr>
              <a:t> Robust scaling uses interquartile range to scale the features, making it resilient to outliers and suitable for skewed distributions.</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990606"/>
            <a:ext cx="5080516"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Handling missing data</a:t>
            </a:r>
            <a:endParaRPr lang="en-US" sz="4374" dirty="0"/>
          </a:p>
        </p:txBody>
      </p:sp>
      <p:sp>
        <p:nvSpPr>
          <p:cNvPr id="5" name="Text 2"/>
          <p:cNvSpPr/>
          <p:nvPr/>
        </p:nvSpPr>
        <p:spPr>
          <a:xfrm>
            <a:off x="2703790" y="3129320"/>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Identifying missing data:</a:t>
            </a:r>
            <a:r>
              <a:rPr lang="en-US" sz="1750" kern="0" spc="-35" dirty="0">
                <a:solidFill>
                  <a:srgbClr val="272525"/>
                </a:solidFill>
                <a:latin typeface="Source Sans Pro" pitchFamily="34" charset="0"/>
                <a:ea typeface="Source Sans Pro" pitchFamily="34" charset="-122"/>
                <a:cs typeface="Source Sans Pro" pitchFamily="34" charset="-120"/>
              </a:rPr>
              <a:t> Before handling missing data, it's crucial to identify where it exists within the dataset.</a:t>
            </a:r>
            <a:endParaRPr lang="en-US" sz="1750" dirty="0"/>
          </a:p>
        </p:txBody>
      </p:sp>
      <p:sp>
        <p:nvSpPr>
          <p:cNvPr id="6" name="Text 3"/>
          <p:cNvSpPr/>
          <p:nvPr/>
        </p:nvSpPr>
        <p:spPr>
          <a:xfrm>
            <a:off x="2703790" y="3928943"/>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Imputation methods:</a:t>
            </a:r>
            <a:r>
              <a:rPr lang="en-US" sz="1750" kern="0" spc="-35" dirty="0">
                <a:solidFill>
                  <a:srgbClr val="272525"/>
                </a:solidFill>
                <a:latin typeface="Source Sans Pro" pitchFamily="34" charset="0"/>
                <a:ea typeface="Source Sans Pro" pitchFamily="34" charset="-122"/>
                <a:cs typeface="Source Sans Pro" pitchFamily="34" charset="-120"/>
              </a:rPr>
              <a:t> There are various imputation methods such as mean, median, mode imputation, or using machine learning algorithms to fill in missing values.</a:t>
            </a:r>
            <a:endParaRPr lang="en-US" sz="1750" dirty="0"/>
          </a:p>
        </p:txBody>
      </p:sp>
      <p:sp>
        <p:nvSpPr>
          <p:cNvPr id="7" name="Text 4"/>
          <p:cNvSpPr/>
          <p:nvPr/>
        </p:nvSpPr>
        <p:spPr>
          <a:xfrm>
            <a:off x="2703790" y="4728567"/>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Deletion:</a:t>
            </a:r>
            <a:r>
              <a:rPr lang="en-US" sz="1750" kern="0" spc="-35" dirty="0">
                <a:solidFill>
                  <a:srgbClr val="272525"/>
                </a:solidFill>
                <a:latin typeface="Source Sans Pro" pitchFamily="34" charset="0"/>
                <a:ea typeface="Source Sans Pro" pitchFamily="34" charset="-122"/>
                <a:cs typeface="Source Sans Pro" pitchFamily="34" charset="-120"/>
              </a:rPr>
              <a:t> Another approach is to delete rows or columns with missing data, but it's essential to weigh the impact of data loss on the overall analysis.</a:t>
            </a:r>
            <a:endParaRPr lang="en-US" sz="1750" dirty="0"/>
          </a:p>
        </p:txBody>
      </p:sp>
      <p:sp>
        <p:nvSpPr>
          <p:cNvPr id="8" name="Text 5"/>
          <p:cNvSpPr/>
          <p:nvPr/>
        </p:nvSpPr>
        <p:spPr>
          <a:xfrm>
            <a:off x="2703790" y="5528191"/>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Advanced techniques:</a:t>
            </a:r>
            <a:r>
              <a:rPr lang="en-US" sz="1750" kern="0" spc="-35" dirty="0">
                <a:solidFill>
                  <a:srgbClr val="272525"/>
                </a:solidFill>
                <a:latin typeface="Source Sans Pro" pitchFamily="34" charset="0"/>
                <a:ea typeface="Source Sans Pro" pitchFamily="34" charset="-122"/>
                <a:cs typeface="Source Sans Pro" pitchFamily="34" charset="-120"/>
              </a:rPr>
              <a:t> In some cases, more advanced techniques like predictive modeling or multiple imputations might be necessary for handling complex missing data scenarios.</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512219"/>
          </a:xfrm>
          <a:prstGeom prst="rect">
            <a:avLst/>
          </a:prstGeom>
        </p:spPr>
      </p:pic>
      <p:sp>
        <p:nvSpPr>
          <p:cNvPr id="5" name="Text 1"/>
          <p:cNvSpPr/>
          <p:nvPr/>
        </p:nvSpPr>
        <p:spPr>
          <a:xfrm>
            <a:off x="2822615" y="3065145"/>
            <a:ext cx="8985171" cy="1256109"/>
          </a:xfrm>
          <a:prstGeom prst="rect">
            <a:avLst/>
          </a:prstGeom>
          <a:noFill/>
          <a:ln/>
        </p:spPr>
        <p:txBody>
          <a:bodyPr wrap="square" rtlCol="0" anchor="t"/>
          <a:lstStyle/>
          <a:p>
            <a:pPr marL="0" indent="0">
              <a:lnSpc>
                <a:spcPts val="4945"/>
              </a:lnSpc>
              <a:buNone/>
            </a:pPr>
            <a:r>
              <a:rPr lang="en-US" sz="3956" b="1" kern="0" spc="-79" dirty="0">
                <a:solidFill>
                  <a:srgbClr val="000000"/>
                </a:solidFill>
                <a:latin typeface="adonis-web" pitchFamily="34" charset="0"/>
                <a:ea typeface="adonis-web" pitchFamily="34" charset="-122"/>
                <a:cs typeface="adonis-web" pitchFamily="34" charset="-120"/>
              </a:rPr>
              <a:t>Splitting the Data into Training and Testing Sets</a:t>
            </a:r>
            <a:endParaRPr lang="en-US" sz="3956" dirty="0"/>
          </a:p>
        </p:txBody>
      </p:sp>
      <p:sp>
        <p:nvSpPr>
          <p:cNvPr id="6" name="Text 2"/>
          <p:cNvSpPr/>
          <p:nvPr/>
        </p:nvSpPr>
        <p:spPr>
          <a:xfrm>
            <a:off x="3144083" y="4622721"/>
            <a:ext cx="8663702" cy="964406"/>
          </a:xfrm>
          <a:prstGeom prst="rect">
            <a:avLst/>
          </a:prstGeom>
          <a:noFill/>
          <a:ln/>
        </p:spPr>
        <p:txBody>
          <a:bodyPr wrap="square" rtlCol="0" anchor="t"/>
          <a:lstStyle/>
          <a:p>
            <a:pPr marL="342900" indent="-342900" algn="l">
              <a:lnSpc>
                <a:spcPts val="2532"/>
              </a:lnSpc>
              <a:buSzPct val="100000"/>
              <a:buChar char="•"/>
            </a:pPr>
            <a:r>
              <a:rPr lang="en-US" sz="1583" b="1" kern="0" spc="-32" dirty="0">
                <a:solidFill>
                  <a:srgbClr val="272525"/>
                </a:solidFill>
                <a:latin typeface="Source Sans Pro" pitchFamily="34" charset="0"/>
                <a:ea typeface="Source Sans Pro" pitchFamily="34" charset="-122"/>
                <a:cs typeface="Source Sans Pro" pitchFamily="34" charset="-120"/>
              </a:rPr>
              <a:t>Selecting Data:</a:t>
            </a:r>
            <a:r>
              <a:rPr lang="en-US" sz="1583" kern="0" spc="-32" dirty="0">
                <a:solidFill>
                  <a:srgbClr val="272525"/>
                </a:solidFill>
                <a:latin typeface="Source Sans Pro" pitchFamily="34" charset="0"/>
                <a:ea typeface="Source Sans Pro" pitchFamily="34" charset="-122"/>
                <a:cs typeface="Source Sans Pro" pitchFamily="34" charset="-120"/>
              </a:rPr>
              <a:t> The first step in preparing data for machine learning involves selecting the data that will be used for training and testing. This includes ensuring that the datasets are representative and balanced, and that they have the appropriate features for the machine learning model.</a:t>
            </a:r>
            <a:endParaRPr lang="en-US" sz="1583" dirty="0"/>
          </a:p>
        </p:txBody>
      </p:sp>
      <p:sp>
        <p:nvSpPr>
          <p:cNvPr id="7" name="Text 3"/>
          <p:cNvSpPr/>
          <p:nvPr/>
        </p:nvSpPr>
        <p:spPr>
          <a:xfrm>
            <a:off x="3144083" y="5667494"/>
            <a:ext cx="8663702" cy="964406"/>
          </a:xfrm>
          <a:prstGeom prst="rect">
            <a:avLst/>
          </a:prstGeom>
          <a:noFill/>
          <a:ln/>
        </p:spPr>
        <p:txBody>
          <a:bodyPr wrap="square" rtlCol="0" anchor="t"/>
          <a:lstStyle/>
          <a:p>
            <a:pPr marL="342900" indent="-342900" algn="l">
              <a:lnSpc>
                <a:spcPts val="2532"/>
              </a:lnSpc>
              <a:buSzPct val="100000"/>
              <a:buChar char="•"/>
            </a:pPr>
            <a:r>
              <a:rPr lang="en-US" sz="1583" b="1" kern="0" spc="-32" dirty="0">
                <a:solidFill>
                  <a:srgbClr val="272525"/>
                </a:solidFill>
                <a:latin typeface="Source Sans Pro" pitchFamily="34" charset="0"/>
                <a:ea typeface="Source Sans Pro" pitchFamily="34" charset="-122"/>
                <a:cs typeface="Source Sans Pro" pitchFamily="34" charset="-120"/>
              </a:rPr>
              <a:t>Training Set:</a:t>
            </a:r>
            <a:r>
              <a:rPr lang="en-US" sz="1583" kern="0" spc="-32" dirty="0">
                <a:solidFill>
                  <a:srgbClr val="272525"/>
                </a:solidFill>
                <a:latin typeface="Source Sans Pro" pitchFamily="34" charset="0"/>
                <a:ea typeface="Source Sans Pro" pitchFamily="34" charset="-122"/>
                <a:cs typeface="Source Sans Pro" pitchFamily="34" charset="-120"/>
              </a:rPr>
              <a:t> After the data is selected, a portion of it is allocated to the training set. This set is used to train the machine learning model, allowing it to learn and adjust its parameters based on the input data and the expected outputs.</a:t>
            </a:r>
            <a:endParaRPr lang="en-US" sz="1583" dirty="0"/>
          </a:p>
        </p:txBody>
      </p:sp>
      <p:sp>
        <p:nvSpPr>
          <p:cNvPr id="8" name="Text 4"/>
          <p:cNvSpPr/>
          <p:nvPr/>
        </p:nvSpPr>
        <p:spPr>
          <a:xfrm>
            <a:off x="3144083" y="6712268"/>
            <a:ext cx="8663702" cy="964406"/>
          </a:xfrm>
          <a:prstGeom prst="rect">
            <a:avLst/>
          </a:prstGeom>
          <a:noFill/>
          <a:ln/>
        </p:spPr>
        <p:txBody>
          <a:bodyPr wrap="square" rtlCol="0" anchor="t"/>
          <a:lstStyle/>
          <a:p>
            <a:pPr marL="342900" indent="-342900" algn="l">
              <a:lnSpc>
                <a:spcPts val="2532"/>
              </a:lnSpc>
              <a:buSzPct val="100000"/>
              <a:buChar char="•"/>
            </a:pPr>
            <a:r>
              <a:rPr lang="en-US" sz="1583" b="1" kern="0" spc="-32" dirty="0">
                <a:solidFill>
                  <a:srgbClr val="272525"/>
                </a:solidFill>
                <a:latin typeface="Source Sans Pro" pitchFamily="34" charset="0"/>
                <a:ea typeface="Source Sans Pro" pitchFamily="34" charset="-122"/>
                <a:cs typeface="Source Sans Pro" pitchFamily="34" charset="-120"/>
              </a:rPr>
              <a:t>Testing Set:</a:t>
            </a:r>
            <a:r>
              <a:rPr lang="en-US" sz="1583" kern="0" spc="-32" dirty="0">
                <a:solidFill>
                  <a:srgbClr val="272525"/>
                </a:solidFill>
                <a:latin typeface="Source Sans Pro" pitchFamily="34" charset="0"/>
                <a:ea typeface="Source Sans Pro" pitchFamily="34" charset="-122"/>
                <a:cs typeface="Source Sans Pro" pitchFamily="34" charset="-120"/>
              </a:rPr>
              <a:t> The remaining data is then allocated to the testing set. This set is used to evaluate the performance of the trained model on new, unseen data. It helps in assessing the model's generalization ability and its performance on real-world data.</a:t>
            </a:r>
            <a:endParaRPr lang="en-US" sz="1583"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824990"/>
            <a:ext cx="7477601" cy="1666399"/>
          </a:xfrm>
          <a:prstGeom prst="rect">
            <a:avLst/>
          </a:prstGeom>
          <a:noFill/>
          <a:ln/>
        </p:spPr>
        <p:txBody>
          <a:bodyPr wrap="square" rtlCol="0" anchor="t"/>
          <a:lstStyle/>
          <a:p>
            <a:pPr marL="0" indent="0">
              <a:lnSpc>
                <a:spcPts val="6561"/>
              </a:lnSpc>
              <a:buNone/>
            </a:pPr>
            <a:r>
              <a:rPr lang="en-US" sz="5249" b="1" kern="0" spc="-105" dirty="0">
                <a:solidFill>
                  <a:srgbClr val="000000"/>
                </a:solidFill>
                <a:latin typeface="adonis-web" pitchFamily="34" charset="0"/>
                <a:ea typeface="adonis-web" pitchFamily="34" charset="-122"/>
                <a:cs typeface="adonis-web" pitchFamily="34" charset="-120"/>
              </a:rPr>
              <a:t>Building machine learning models in Python</a:t>
            </a:r>
            <a:endParaRPr lang="en-US" sz="5249" dirty="0"/>
          </a:p>
        </p:txBody>
      </p:sp>
      <p:sp>
        <p:nvSpPr>
          <p:cNvPr id="6" name="Text 2"/>
          <p:cNvSpPr/>
          <p:nvPr/>
        </p:nvSpPr>
        <p:spPr>
          <a:xfrm>
            <a:off x="833199" y="4403765"/>
            <a:ext cx="747760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Python is widely used in the field of machine learning due to its simplicity and powerful libraries such as NumPy, Pandas, Matplotlib, and Scikit-learn. In this section, we will explore the process of building machine learning models in Python, including data preprocessing, model training, evaluation, and deployment.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2445901"/>
            <a:ext cx="7974211"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Why Python for machine learning?</a:t>
            </a:r>
            <a:endParaRPr lang="en-US" sz="4374" dirty="0"/>
          </a:p>
        </p:txBody>
      </p:sp>
      <p:sp>
        <p:nvSpPr>
          <p:cNvPr id="7" name="Text 3"/>
          <p:cNvSpPr/>
          <p:nvPr/>
        </p:nvSpPr>
        <p:spPr>
          <a:xfrm>
            <a:off x="2703790" y="3473529"/>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Easy to Learn:</a:t>
            </a:r>
            <a:r>
              <a:rPr lang="en-US" sz="1750" kern="0" spc="-35" dirty="0">
                <a:solidFill>
                  <a:srgbClr val="272525"/>
                </a:solidFill>
                <a:latin typeface="Source Sans Pro" pitchFamily="34" charset="0"/>
                <a:ea typeface="Source Sans Pro" pitchFamily="34" charset="-122"/>
                <a:cs typeface="Source Sans Pro" pitchFamily="34" charset="-120"/>
              </a:rPr>
              <a:t> Python's simple syntax and readability make it easy for beginners to grasp the language, allowing for a smooth transition into machine learning.</a:t>
            </a:r>
            <a:endParaRPr lang="en-US" sz="1750" dirty="0"/>
          </a:p>
        </p:txBody>
      </p:sp>
      <p:sp>
        <p:nvSpPr>
          <p:cNvPr id="8" name="Text 4"/>
          <p:cNvSpPr/>
          <p:nvPr/>
        </p:nvSpPr>
        <p:spPr>
          <a:xfrm>
            <a:off x="2703790" y="4273153"/>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Versatile Libraries:</a:t>
            </a:r>
            <a:r>
              <a:rPr lang="en-US" sz="1750" kern="0" spc="-35" dirty="0">
                <a:solidFill>
                  <a:srgbClr val="272525"/>
                </a:solidFill>
                <a:latin typeface="Source Sans Pro" pitchFamily="34" charset="0"/>
                <a:ea typeface="Source Sans Pro" pitchFamily="34" charset="-122"/>
                <a:cs typeface="Source Sans Pro" pitchFamily="34" charset="-120"/>
              </a:rPr>
              <a:t> Python offers powerful libraries like TensorFlow, Keras, and scikit-learn, which provide robust tools for data analysis, visualization, and model training.</a:t>
            </a:r>
            <a:endParaRPr lang="en-US" sz="1750" dirty="0"/>
          </a:p>
        </p:txBody>
      </p:sp>
      <p:sp>
        <p:nvSpPr>
          <p:cNvPr id="9" name="Text 5"/>
          <p:cNvSpPr/>
          <p:nvPr/>
        </p:nvSpPr>
        <p:spPr>
          <a:xfrm>
            <a:off x="2703790" y="5072777"/>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Community Support:</a:t>
            </a:r>
            <a:r>
              <a:rPr lang="en-US" sz="1750" kern="0" spc="-35" dirty="0">
                <a:solidFill>
                  <a:srgbClr val="272525"/>
                </a:solidFill>
                <a:latin typeface="Source Sans Pro" pitchFamily="34" charset="0"/>
                <a:ea typeface="Source Sans Pro" pitchFamily="34" charset="-122"/>
                <a:cs typeface="Source Sans Pro" pitchFamily="34" charset="-120"/>
              </a:rPr>
              <a:t> The extensive Python community and ecosystem provide access to a wide range of resources, forums, and documentation, making it easier to troubleshoot and learn from others' experiences.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820710"/>
            <a:ext cx="5332690" cy="833199"/>
          </a:xfrm>
          <a:prstGeom prst="rect">
            <a:avLst/>
          </a:prstGeom>
          <a:noFill/>
          <a:ln/>
        </p:spPr>
        <p:txBody>
          <a:bodyPr wrap="none" rtlCol="0" anchor="t"/>
          <a:lstStyle/>
          <a:p>
            <a:pPr marL="0" indent="0">
              <a:lnSpc>
                <a:spcPts val="6561"/>
              </a:lnSpc>
              <a:buNone/>
            </a:pPr>
            <a:r>
              <a:rPr lang="en-US" sz="5249" b="1" kern="0" spc="-105" dirty="0">
                <a:solidFill>
                  <a:srgbClr val="000000"/>
                </a:solidFill>
                <a:latin typeface="adonis-web" pitchFamily="34" charset="0"/>
                <a:ea typeface="adonis-web" pitchFamily="34" charset="-122"/>
                <a:cs typeface="adonis-web" pitchFamily="34" charset="-120"/>
              </a:rPr>
              <a:t>Installing Python</a:t>
            </a:r>
            <a:endParaRPr lang="en-US" sz="5249" dirty="0"/>
          </a:p>
        </p:txBody>
      </p:sp>
      <p:sp>
        <p:nvSpPr>
          <p:cNvPr id="6" name="Text 2"/>
          <p:cNvSpPr/>
          <p:nvPr/>
        </p:nvSpPr>
        <p:spPr>
          <a:xfrm>
            <a:off x="833199" y="3987165"/>
            <a:ext cx="747760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Python is a versatile and powerful programming language that is widely used in various fields, including machine learning and data science. In this section, we will explore the process of installing Python, which is the first step towards diving into the world of programming and software development.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624"/>
          </a:xfrm>
          <a:prstGeom prst="rect">
            <a:avLst/>
          </a:prstGeom>
          <a:solidFill>
            <a:srgbClr val="FFFFFF">
              <a:alpha val="75000"/>
            </a:srgbClr>
          </a:solidFill>
          <a:ln/>
        </p:spPr>
      </p:sp>
      <p:sp>
        <p:nvSpPr>
          <p:cNvPr id="4" name="Text 1"/>
          <p:cNvSpPr/>
          <p:nvPr/>
        </p:nvSpPr>
        <p:spPr>
          <a:xfrm>
            <a:off x="2811304" y="553998"/>
            <a:ext cx="8635246" cy="629603"/>
          </a:xfrm>
          <a:prstGeom prst="rect">
            <a:avLst/>
          </a:prstGeom>
          <a:noFill/>
          <a:ln/>
        </p:spPr>
        <p:txBody>
          <a:bodyPr wrap="none" rtlCol="0" anchor="t"/>
          <a:lstStyle/>
          <a:p>
            <a:pPr marL="0" indent="0">
              <a:lnSpc>
                <a:spcPts val="4958"/>
              </a:lnSpc>
              <a:buNone/>
            </a:pPr>
            <a:r>
              <a:rPr lang="en-US" sz="3966" b="1" kern="0" spc="-79" dirty="0">
                <a:solidFill>
                  <a:srgbClr val="000000"/>
                </a:solidFill>
                <a:latin typeface="adonis-web" pitchFamily="34" charset="0"/>
                <a:ea typeface="adonis-web" pitchFamily="34" charset="-122"/>
                <a:cs typeface="adonis-web" pitchFamily="34" charset="-120"/>
              </a:rPr>
              <a:t>Setting up the Development Environment</a:t>
            </a:r>
            <a:endParaRPr lang="en-US" sz="3966" dirty="0"/>
          </a:p>
        </p:txBody>
      </p:sp>
      <p:sp>
        <p:nvSpPr>
          <p:cNvPr id="5" name="Shape 2"/>
          <p:cNvSpPr/>
          <p:nvPr/>
        </p:nvSpPr>
        <p:spPr>
          <a:xfrm>
            <a:off x="2811304" y="1586508"/>
            <a:ext cx="4403169" cy="3102173"/>
          </a:xfrm>
          <a:prstGeom prst="roundRect">
            <a:avLst>
              <a:gd name="adj" fmla="val 2923"/>
            </a:avLst>
          </a:prstGeom>
          <a:solidFill>
            <a:srgbClr val="F0D4F7"/>
          </a:solidFill>
          <a:ln w="7620">
            <a:solidFill>
              <a:srgbClr val="D6BADD"/>
            </a:solidFill>
            <a:prstDash val="solid"/>
          </a:ln>
        </p:spPr>
      </p:sp>
      <p:sp>
        <p:nvSpPr>
          <p:cNvPr id="6" name="Text 3"/>
          <p:cNvSpPr/>
          <p:nvPr/>
        </p:nvSpPr>
        <p:spPr>
          <a:xfrm>
            <a:off x="3020378" y="1795582"/>
            <a:ext cx="2014895" cy="314682"/>
          </a:xfrm>
          <a:prstGeom prst="rect">
            <a:avLst/>
          </a:prstGeom>
          <a:noFill/>
          <a:ln/>
        </p:spPr>
        <p:txBody>
          <a:bodyPr wrap="none" rtlCol="0" anchor="t"/>
          <a:lstStyle/>
          <a:p>
            <a:pPr marL="0" indent="0">
              <a:lnSpc>
                <a:spcPts val="2479"/>
              </a:lnSpc>
              <a:buNone/>
            </a:pPr>
            <a:r>
              <a:rPr lang="en-US" sz="1983" b="1" kern="0" spc="-40" dirty="0">
                <a:solidFill>
                  <a:srgbClr val="272525"/>
                </a:solidFill>
                <a:latin typeface="adonis-web" pitchFamily="34" charset="0"/>
                <a:ea typeface="adonis-web" pitchFamily="34" charset="-122"/>
                <a:cs typeface="adonis-web" pitchFamily="34" charset="-120"/>
              </a:rPr>
              <a:t>Python Installation</a:t>
            </a:r>
            <a:endParaRPr lang="en-US" sz="1983" dirty="0"/>
          </a:p>
        </p:txBody>
      </p:sp>
      <p:sp>
        <p:nvSpPr>
          <p:cNvPr id="7" name="Text 4"/>
          <p:cNvSpPr/>
          <p:nvPr/>
        </p:nvSpPr>
        <p:spPr>
          <a:xfrm>
            <a:off x="3020378" y="2231112"/>
            <a:ext cx="3985022" cy="1933813"/>
          </a:xfrm>
          <a:prstGeom prst="rect">
            <a:avLst/>
          </a:prstGeom>
          <a:noFill/>
          <a:ln/>
        </p:spPr>
        <p:txBody>
          <a:bodyPr wrap="square" rtlCol="0" anchor="t"/>
          <a:lstStyle/>
          <a:p>
            <a:pPr marL="0" indent="0">
              <a:lnSpc>
                <a:spcPts val="2538"/>
              </a:lnSpc>
              <a:buNone/>
            </a:pPr>
            <a:r>
              <a:rPr lang="en-US" sz="1587" kern="0" spc="-32" dirty="0">
                <a:solidFill>
                  <a:srgbClr val="272525"/>
                </a:solidFill>
                <a:latin typeface="Source Sans Pro" pitchFamily="34" charset="0"/>
                <a:ea typeface="Source Sans Pro" pitchFamily="34" charset="-122"/>
                <a:cs typeface="Source Sans Pro" pitchFamily="34" charset="-120"/>
              </a:rPr>
              <a:t>Before diving into programming foundations, it is crucial to have Python, the primary language for machine learning, installed on your system. There are various ways to install Python, including the official Python website or using package managers like Anaconda.</a:t>
            </a:r>
            <a:endParaRPr lang="en-US" sz="1587" dirty="0"/>
          </a:p>
        </p:txBody>
      </p:sp>
      <p:sp>
        <p:nvSpPr>
          <p:cNvPr id="8" name="Shape 5"/>
          <p:cNvSpPr/>
          <p:nvPr/>
        </p:nvSpPr>
        <p:spPr>
          <a:xfrm>
            <a:off x="7415927" y="1586508"/>
            <a:ext cx="4403169" cy="3102173"/>
          </a:xfrm>
          <a:prstGeom prst="roundRect">
            <a:avLst>
              <a:gd name="adj" fmla="val 2923"/>
            </a:avLst>
          </a:prstGeom>
          <a:solidFill>
            <a:srgbClr val="F0D4F7"/>
          </a:solidFill>
          <a:ln w="7620">
            <a:solidFill>
              <a:srgbClr val="D6BADD"/>
            </a:solidFill>
            <a:prstDash val="solid"/>
          </a:ln>
        </p:spPr>
      </p:sp>
      <p:sp>
        <p:nvSpPr>
          <p:cNvPr id="9" name="Text 6"/>
          <p:cNvSpPr/>
          <p:nvPr/>
        </p:nvSpPr>
        <p:spPr>
          <a:xfrm>
            <a:off x="7625001" y="1795582"/>
            <a:ext cx="3985022" cy="629364"/>
          </a:xfrm>
          <a:prstGeom prst="rect">
            <a:avLst/>
          </a:prstGeom>
          <a:noFill/>
          <a:ln/>
        </p:spPr>
        <p:txBody>
          <a:bodyPr wrap="square" rtlCol="0" anchor="t"/>
          <a:lstStyle/>
          <a:p>
            <a:pPr marL="0" indent="0">
              <a:lnSpc>
                <a:spcPts val="2479"/>
              </a:lnSpc>
              <a:buNone/>
            </a:pPr>
            <a:r>
              <a:rPr lang="en-US" sz="1983" b="1" kern="0" spc="-40" dirty="0">
                <a:solidFill>
                  <a:srgbClr val="272525"/>
                </a:solidFill>
                <a:latin typeface="adonis-web" pitchFamily="34" charset="0"/>
                <a:ea typeface="adonis-web" pitchFamily="34" charset="-122"/>
                <a:cs typeface="adonis-web" pitchFamily="34" charset="-120"/>
              </a:rPr>
              <a:t>Integrated Development Environment (IDE)</a:t>
            </a:r>
            <a:endParaRPr lang="en-US" sz="1983" dirty="0"/>
          </a:p>
        </p:txBody>
      </p:sp>
      <p:sp>
        <p:nvSpPr>
          <p:cNvPr id="10" name="Text 7"/>
          <p:cNvSpPr/>
          <p:nvPr/>
        </p:nvSpPr>
        <p:spPr>
          <a:xfrm>
            <a:off x="7625001" y="2545794"/>
            <a:ext cx="3985022" cy="1933813"/>
          </a:xfrm>
          <a:prstGeom prst="rect">
            <a:avLst/>
          </a:prstGeom>
          <a:noFill/>
          <a:ln/>
        </p:spPr>
        <p:txBody>
          <a:bodyPr wrap="square" rtlCol="0" anchor="t"/>
          <a:lstStyle/>
          <a:p>
            <a:pPr marL="0" indent="0">
              <a:lnSpc>
                <a:spcPts val="2538"/>
              </a:lnSpc>
              <a:buNone/>
            </a:pPr>
            <a:r>
              <a:rPr lang="en-US" sz="1587" kern="0" spc="-32" dirty="0">
                <a:solidFill>
                  <a:srgbClr val="272525"/>
                </a:solidFill>
                <a:latin typeface="Source Sans Pro" pitchFamily="34" charset="0"/>
                <a:ea typeface="Source Sans Pro" pitchFamily="34" charset="-122"/>
                <a:cs typeface="Source Sans Pro" pitchFamily="34" charset="-120"/>
              </a:rPr>
              <a:t>Choosing the right IDE is essential for an efficient and productive programming experience. IDEs like PyCharm, Jupyter Notebook, or Visual Studio Code offer features such as code completion, debugging, and project management tailored for Python development.</a:t>
            </a:r>
            <a:endParaRPr lang="en-US" sz="1587" dirty="0"/>
          </a:p>
        </p:txBody>
      </p:sp>
      <p:sp>
        <p:nvSpPr>
          <p:cNvPr id="11" name="Shape 8"/>
          <p:cNvSpPr/>
          <p:nvPr/>
        </p:nvSpPr>
        <p:spPr>
          <a:xfrm>
            <a:off x="2811304" y="4890135"/>
            <a:ext cx="4403169" cy="2787491"/>
          </a:xfrm>
          <a:prstGeom prst="roundRect">
            <a:avLst>
              <a:gd name="adj" fmla="val 3253"/>
            </a:avLst>
          </a:prstGeom>
          <a:solidFill>
            <a:srgbClr val="F0D4F7"/>
          </a:solidFill>
          <a:ln w="7620">
            <a:solidFill>
              <a:srgbClr val="D6BADD"/>
            </a:solidFill>
            <a:prstDash val="solid"/>
          </a:ln>
        </p:spPr>
      </p:sp>
      <p:sp>
        <p:nvSpPr>
          <p:cNvPr id="12" name="Text 9"/>
          <p:cNvSpPr/>
          <p:nvPr/>
        </p:nvSpPr>
        <p:spPr>
          <a:xfrm>
            <a:off x="3020378" y="5099209"/>
            <a:ext cx="2014895" cy="314682"/>
          </a:xfrm>
          <a:prstGeom prst="rect">
            <a:avLst/>
          </a:prstGeom>
          <a:noFill/>
          <a:ln/>
        </p:spPr>
        <p:txBody>
          <a:bodyPr wrap="none" rtlCol="0" anchor="t"/>
          <a:lstStyle/>
          <a:p>
            <a:pPr marL="0" indent="0">
              <a:lnSpc>
                <a:spcPts val="2479"/>
              </a:lnSpc>
              <a:buNone/>
            </a:pPr>
            <a:r>
              <a:rPr lang="en-US" sz="1983" b="1" kern="0" spc="-40" dirty="0">
                <a:solidFill>
                  <a:srgbClr val="272525"/>
                </a:solidFill>
                <a:latin typeface="adonis-web" pitchFamily="34" charset="0"/>
                <a:ea typeface="adonis-web" pitchFamily="34" charset="-122"/>
                <a:cs typeface="adonis-web" pitchFamily="34" charset="-120"/>
              </a:rPr>
              <a:t>Python Libraries</a:t>
            </a:r>
            <a:endParaRPr lang="en-US" sz="1983" dirty="0"/>
          </a:p>
        </p:txBody>
      </p:sp>
      <p:sp>
        <p:nvSpPr>
          <p:cNvPr id="13" name="Text 10"/>
          <p:cNvSpPr/>
          <p:nvPr/>
        </p:nvSpPr>
        <p:spPr>
          <a:xfrm>
            <a:off x="3020378" y="5534739"/>
            <a:ext cx="3985022" cy="1933813"/>
          </a:xfrm>
          <a:prstGeom prst="rect">
            <a:avLst/>
          </a:prstGeom>
          <a:noFill/>
          <a:ln/>
        </p:spPr>
        <p:txBody>
          <a:bodyPr wrap="square" rtlCol="0" anchor="t"/>
          <a:lstStyle/>
          <a:p>
            <a:pPr marL="0" indent="0">
              <a:lnSpc>
                <a:spcPts val="2538"/>
              </a:lnSpc>
              <a:buNone/>
            </a:pPr>
            <a:r>
              <a:rPr lang="en-US" sz="1587" kern="0" spc="-32" dirty="0">
                <a:solidFill>
                  <a:srgbClr val="272525"/>
                </a:solidFill>
                <a:latin typeface="Source Sans Pro" pitchFamily="34" charset="0"/>
                <a:ea typeface="Source Sans Pro" pitchFamily="34" charset="-122"/>
                <a:cs typeface="Source Sans Pro" pitchFamily="34" charset="-120"/>
              </a:rPr>
              <a:t>Understanding the essential Python libraries for machine learning, such as NumPy, Pandas, and Matplotlib, is vital. These libraries provide powerful tools for data manipulation, visualization, and scientific computing, laying the groundwork for machine learning applications.</a:t>
            </a:r>
            <a:endParaRPr lang="en-US" sz="1587" dirty="0"/>
          </a:p>
        </p:txBody>
      </p:sp>
      <p:sp>
        <p:nvSpPr>
          <p:cNvPr id="14" name="Shape 11"/>
          <p:cNvSpPr/>
          <p:nvPr/>
        </p:nvSpPr>
        <p:spPr>
          <a:xfrm>
            <a:off x="7415927" y="4890135"/>
            <a:ext cx="4403169" cy="2787491"/>
          </a:xfrm>
          <a:prstGeom prst="roundRect">
            <a:avLst>
              <a:gd name="adj" fmla="val 3253"/>
            </a:avLst>
          </a:prstGeom>
          <a:solidFill>
            <a:srgbClr val="F0D4F7"/>
          </a:solidFill>
          <a:ln w="7620">
            <a:solidFill>
              <a:srgbClr val="D6BADD"/>
            </a:solidFill>
            <a:prstDash val="solid"/>
          </a:ln>
        </p:spPr>
      </p:sp>
      <p:sp>
        <p:nvSpPr>
          <p:cNvPr id="15" name="Text 12"/>
          <p:cNvSpPr/>
          <p:nvPr/>
        </p:nvSpPr>
        <p:spPr>
          <a:xfrm>
            <a:off x="7625001" y="5099209"/>
            <a:ext cx="2226112" cy="314682"/>
          </a:xfrm>
          <a:prstGeom prst="rect">
            <a:avLst/>
          </a:prstGeom>
          <a:noFill/>
          <a:ln/>
        </p:spPr>
        <p:txBody>
          <a:bodyPr wrap="none" rtlCol="0" anchor="t"/>
          <a:lstStyle/>
          <a:p>
            <a:pPr marL="0" indent="0">
              <a:lnSpc>
                <a:spcPts val="2479"/>
              </a:lnSpc>
              <a:buNone/>
            </a:pPr>
            <a:r>
              <a:rPr lang="en-US" sz="1983" b="1" kern="0" spc="-40" dirty="0">
                <a:solidFill>
                  <a:srgbClr val="272525"/>
                </a:solidFill>
                <a:latin typeface="adonis-web" pitchFamily="34" charset="0"/>
                <a:ea typeface="adonis-web" pitchFamily="34" charset="-122"/>
                <a:cs typeface="adonis-web" pitchFamily="34" charset="-120"/>
              </a:rPr>
              <a:t>Virtual Environments</a:t>
            </a:r>
            <a:endParaRPr lang="en-US" sz="1983" dirty="0"/>
          </a:p>
        </p:txBody>
      </p:sp>
      <p:sp>
        <p:nvSpPr>
          <p:cNvPr id="16" name="Text 13"/>
          <p:cNvSpPr/>
          <p:nvPr/>
        </p:nvSpPr>
        <p:spPr>
          <a:xfrm>
            <a:off x="7625001" y="5534739"/>
            <a:ext cx="3985022" cy="1933813"/>
          </a:xfrm>
          <a:prstGeom prst="rect">
            <a:avLst/>
          </a:prstGeom>
          <a:noFill/>
          <a:ln/>
        </p:spPr>
        <p:txBody>
          <a:bodyPr wrap="square" rtlCol="0" anchor="t"/>
          <a:lstStyle/>
          <a:p>
            <a:pPr marL="0" indent="0">
              <a:lnSpc>
                <a:spcPts val="2538"/>
              </a:lnSpc>
              <a:buNone/>
            </a:pPr>
            <a:r>
              <a:rPr lang="en-US" sz="1587" kern="0" spc="-32" dirty="0">
                <a:solidFill>
                  <a:srgbClr val="272525"/>
                </a:solidFill>
                <a:latin typeface="Source Sans Pro" pitchFamily="34" charset="0"/>
                <a:ea typeface="Source Sans Pro" pitchFamily="34" charset="-122"/>
                <a:cs typeface="Source Sans Pro" pitchFamily="34" charset="-120"/>
              </a:rPr>
              <a:t>Creating isolated Python environments using tools like virtualenv or conda helps manage dependencies and package versions effectively. This practice ensures project reproducibility and prevents version conflicts, crucial for machine learning projects.</a:t>
            </a:r>
            <a:endParaRPr lang="en-US" sz="158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348389" y="2998470"/>
            <a:ext cx="5332690" cy="833199"/>
          </a:xfrm>
          <a:prstGeom prst="rect">
            <a:avLst/>
          </a:prstGeom>
          <a:noFill/>
          <a:ln/>
        </p:spPr>
        <p:txBody>
          <a:bodyPr wrap="none" rtlCol="0" anchor="t"/>
          <a:lstStyle/>
          <a:p>
            <a:pPr marL="0" indent="0">
              <a:lnSpc>
                <a:spcPts val="6561"/>
              </a:lnSpc>
              <a:buNone/>
            </a:pPr>
            <a:r>
              <a:rPr lang="en-US" sz="5249" b="1" kern="0" spc="-105" dirty="0">
                <a:solidFill>
                  <a:srgbClr val="000000"/>
                </a:solidFill>
                <a:latin typeface="adonis-web" pitchFamily="34" charset="0"/>
                <a:ea typeface="adonis-web" pitchFamily="34" charset="-122"/>
                <a:cs typeface="adonis-web" pitchFamily="34" charset="-120"/>
              </a:rPr>
              <a:t>Python Basics</a:t>
            </a:r>
            <a:endParaRPr lang="en-US" sz="5249" dirty="0"/>
          </a:p>
        </p:txBody>
      </p:sp>
      <p:sp>
        <p:nvSpPr>
          <p:cNvPr id="7" name="Text 3"/>
          <p:cNvSpPr/>
          <p:nvPr/>
        </p:nvSpPr>
        <p:spPr>
          <a:xfrm>
            <a:off x="2348389" y="4164925"/>
            <a:ext cx="9933503"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Python is an incredibly powerful and versatile programming language that is commonly used in machine learning and data science. In this section, we will cover the fundamental concepts and syntax of Python, providing a solid foundation for further exploration of the language.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2479238"/>
            <a:ext cx="5772507"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Variables and Data Types</a:t>
            </a:r>
            <a:endParaRPr lang="en-US" sz="4374" dirty="0"/>
          </a:p>
        </p:txBody>
      </p:sp>
      <p:sp>
        <p:nvSpPr>
          <p:cNvPr id="5" name="Text 2"/>
          <p:cNvSpPr/>
          <p:nvPr/>
        </p:nvSpPr>
        <p:spPr>
          <a:xfrm>
            <a:off x="2703790" y="3617952"/>
            <a:ext cx="9578102" cy="355402"/>
          </a:xfrm>
          <a:prstGeom prst="rect">
            <a:avLst/>
          </a:prstGeom>
          <a:noFill/>
          <a:ln/>
        </p:spPr>
        <p:txBody>
          <a:bodyPr wrap="non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Integer:</a:t>
            </a:r>
            <a:r>
              <a:rPr lang="en-US" sz="1750" kern="0" spc="-35" dirty="0">
                <a:solidFill>
                  <a:srgbClr val="272525"/>
                </a:solidFill>
                <a:latin typeface="Source Sans Pro" pitchFamily="34" charset="0"/>
                <a:ea typeface="Source Sans Pro" pitchFamily="34" charset="-122"/>
                <a:cs typeface="Source Sans Pro" pitchFamily="34" charset="-120"/>
              </a:rPr>
              <a:t> Variables that store whole numbers, such as 10, -5, or 0</a:t>
            </a:r>
            <a:endParaRPr lang="en-US" sz="1750" dirty="0"/>
          </a:p>
        </p:txBody>
      </p:sp>
      <p:sp>
        <p:nvSpPr>
          <p:cNvPr id="6" name="Text 3"/>
          <p:cNvSpPr/>
          <p:nvPr/>
        </p:nvSpPr>
        <p:spPr>
          <a:xfrm>
            <a:off x="2703790" y="4062174"/>
            <a:ext cx="9578102" cy="355402"/>
          </a:xfrm>
          <a:prstGeom prst="rect">
            <a:avLst/>
          </a:prstGeom>
          <a:noFill/>
          <a:ln/>
        </p:spPr>
        <p:txBody>
          <a:bodyPr wrap="non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String:</a:t>
            </a:r>
            <a:r>
              <a:rPr lang="en-US" sz="1750" kern="0" spc="-35" dirty="0">
                <a:solidFill>
                  <a:srgbClr val="272525"/>
                </a:solidFill>
                <a:latin typeface="Source Sans Pro" pitchFamily="34" charset="0"/>
                <a:ea typeface="Source Sans Pro" pitchFamily="34" charset="-122"/>
                <a:cs typeface="Source Sans Pro" pitchFamily="34" charset="-120"/>
              </a:rPr>
              <a:t> Data type used to store text, like "Hello, World!" or "Python"</a:t>
            </a:r>
            <a:endParaRPr lang="en-US" sz="1750" dirty="0"/>
          </a:p>
        </p:txBody>
      </p:sp>
      <p:sp>
        <p:nvSpPr>
          <p:cNvPr id="7" name="Text 4"/>
          <p:cNvSpPr/>
          <p:nvPr/>
        </p:nvSpPr>
        <p:spPr>
          <a:xfrm>
            <a:off x="2703790" y="4506397"/>
            <a:ext cx="9578102" cy="355402"/>
          </a:xfrm>
          <a:prstGeom prst="rect">
            <a:avLst/>
          </a:prstGeom>
          <a:noFill/>
          <a:ln/>
        </p:spPr>
        <p:txBody>
          <a:bodyPr wrap="non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Boolean:</a:t>
            </a:r>
            <a:r>
              <a:rPr lang="en-US" sz="1750" kern="0" spc="-35" dirty="0">
                <a:solidFill>
                  <a:srgbClr val="272525"/>
                </a:solidFill>
                <a:latin typeface="Source Sans Pro" pitchFamily="34" charset="0"/>
                <a:ea typeface="Source Sans Pro" pitchFamily="34" charset="-122"/>
                <a:cs typeface="Source Sans Pro" pitchFamily="34" charset="-120"/>
              </a:rPr>
              <a:t> Data type that can only have two values, True or False</a:t>
            </a:r>
            <a:endParaRPr lang="en-US" sz="1750" dirty="0"/>
          </a:p>
        </p:txBody>
      </p:sp>
      <p:sp>
        <p:nvSpPr>
          <p:cNvPr id="8" name="Text 5"/>
          <p:cNvSpPr/>
          <p:nvPr/>
        </p:nvSpPr>
        <p:spPr>
          <a:xfrm>
            <a:off x="2703790" y="4950619"/>
            <a:ext cx="9578102" cy="355402"/>
          </a:xfrm>
          <a:prstGeom prst="rect">
            <a:avLst/>
          </a:prstGeom>
          <a:noFill/>
          <a:ln/>
        </p:spPr>
        <p:txBody>
          <a:bodyPr wrap="non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Float:</a:t>
            </a:r>
            <a:r>
              <a:rPr lang="en-US" sz="1750" kern="0" spc="-35" dirty="0">
                <a:solidFill>
                  <a:srgbClr val="272525"/>
                </a:solidFill>
                <a:latin typeface="Source Sans Pro" pitchFamily="34" charset="0"/>
                <a:ea typeface="Source Sans Pro" pitchFamily="34" charset="-122"/>
                <a:cs typeface="Source Sans Pro" pitchFamily="34" charset="-120"/>
              </a:rPr>
              <a:t> Variables that store decimal numbers, like 3.14 or -0.001</a:t>
            </a:r>
            <a:endParaRPr lang="en-US" sz="1750" dirty="0"/>
          </a:p>
        </p:txBody>
      </p:sp>
      <p:sp>
        <p:nvSpPr>
          <p:cNvPr id="9" name="Text 6"/>
          <p:cNvSpPr/>
          <p:nvPr/>
        </p:nvSpPr>
        <p:spPr>
          <a:xfrm>
            <a:off x="2703790" y="5394841"/>
            <a:ext cx="9578102" cy="355402"/>
          </a:xfrm>
          <a:prstGeom prst="rect">
            <a:avLst/>
          </a:prstGeom>
          <a:noFill/>
          <a:ln/>
        </p:spPr>
        <p:txBody>
          <a:bodyPr wrap="non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List:</a:t>
            </a:r>
            <a:r>
              <a:rPr lang="en-US" sz="1750" kern="0" spc="-35" dirty="0">
                <a:solidFill>
                  <a:srgbClr val="272525"/>
                </a:solidFill>
                <a:latin typeface="Source Sans Pro" pitchFamily="34" charset="0"/>
                <a:ea typeface="Source Sans Pro" pitchFamily="34" charset="-122"/>
                <a:cs typeface="Source Sans Pro" pitchFamily="34" charset="-120"/>
              </a:rPr>
              <a:t> A data structure to store a collection of items, such as [1, 2, 3] or ['apple', 'banana', 'cherry']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2168247"/>
            <a:ext cx="6190774"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Operators and Expressions</a:t>
            </a:r>
            <a:endParaRPr lang="en-US" sz="4374" dirty="0"/>
          </a:p>
        </p:txBody>
      </p:sp>
      <p:sp>
        <p:nvSpPr>
          <p:cNvPr id="5" name="Text 2"/>
          <p:cNvSpPr/>
          <p:nvPr/>
        </p:nvSpPr>
        <p:spPr>
          <a:xfrm>
            <a:off x="2703790" y="3306961"/>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Arithmetic Operators:</a:t>
            </a:r>
            <a:r>
              <a:rPr lang="en-US" sz="1750" kern="0" spc="-35" dirty="0">
                <a:solidFill>
                  <a:srgbClr val="272525"/>
                </a:solidFill>
                <a:latin typeface="Source Sans Pro" pitchFamily="34" charset="0"/>
                <a:ea typeface="Source Sans Pro" pitchFamily="34" charset="-122"/>
                <a:cs typeface="Source Sans Pro" pitchFamily="34" charset="-120"/>
              </a:rPr>
              <a:t> These include addition, subtraction, multiplication, division, and modulus. They are used to perform mathematical calculations in Python.</a:t>
            </a:r>
            <a:endParaRPr lang="en-US" sz="1750" dirty="0"/>
          </a:p>
        </p:txBody>
      </p:sp>
      <p:sp>
        <p:nvSpPr>
          <p:cNvPr id="6" name="Text 3"/>
          <p:cNvSpPr/>
          <p:nvPr/>
        </p:nvSpPr>
        <p:spPr>
          <a:xfrm>
            <a:off x="2703790" y="4106585"/>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Comparison Operators:</a:t>
            </a:r>
            <a:r>
              <a:rPr lang="en-US" sz="1750" kern="0" spc="-35" dirty="0">
                <a:solidFill>
                  <a:srgbClr val="272525"/>
                </a:solidFill>
                <a:latin typeface="Source Sans Pro" pitchFamily="34" charset="0"/>
                <a:ea typeface="Source Sans Pro" pitchFamily="34" charset="-122"/>
                <a:cs typeface="Source Sans Pro" pitchFamily="34" charset="-120"/>
              </a:rPr>
              <a:t> These are used to compare two values and result in a boolean value (True or False), such as equal to, not equal to, greater than, less than, etc.</a:t>
            </a:r>
            <a:endParaRPr lang="en-US" sz="1750" dirty="0"/>
          </a:p>
        </p:txBody>
      </p:sp>
      <p:sp>
        <p:nvSpPr>
          <p:cNvPr id="7" name="Text 4"/>
          <p:cNvSpPr/>
          <p:nvPr/>
        </p:nvSpPr>
        <p:spPr>
          <a:xfrm>
            <a:off x="2703790" y="4906208"/>
            <a:ext cx="9578102" cy="355402"/>
          </a:xfrm>
          <a:prstGeom prst="rect">
            <a:avLst/>
          </a:prstGeom>
          <a:noFill/>
          <a:ln/>
        </p:spPr>
        <p:txBody>
          <a:bodyPr wrap="non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Logical Operators:</a:t>
            </a:r>
            <a:r>
              <a:rPr lang="en-US" sz="1750" kern="0" spc="-35" dirty="0">
                <a:solidFill>
                  <a:srgbClr val="272525"/>
                </a:solidFill>
                <a:latin typeface="Source Sans Pro" pitchFamily="34" charset="0"/>
                <a:ea typeface="Source Sans Pro" pitchFamily="34" charset="-122"/>
                <a:cs typeface="Source Sans Pro" pitchFamily="34" charset="-120"/>
              </a:rPr>
              <a:t> These include AND, OR, and NOT and are used to combine conditional statements.</a:t>
            </a:r>
            <a:endParaRPr lang="en-US" sz="1750" dirty="0"/>
          </a:p>
        </p:txBody>
      </p:sp>
      <p:sp>
        <p:nvSpPr>
          <p:cNvPr id="8" name="Text 5"/>
          <p:cNvSpPr/>
          <p:nvPr/>
        </p:nvSpPr>
        <p:spPr>
          <a:xfrm>
            <a:off x="2703790" y="5350431"/>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Bitwise Operators:</a:t>
            </a:r>
            <a:r>
              <a:rPr lang="en-US" sz="1750" kern="0" spc="-35" dirty="0">
                <a:solidFill>
                  <a:srgbClr val="272525"/>
                </a:solidFill>
                <a:latin typeface="Source Sans Pro" pitchFamily="34" charset="0"/>
                <a:ea typeface="Source Sans Pro" pitchFamily="34" charset="-122"/>
                <a:cs typeface="Source Sans Pro" pitchFamily="34" charset="-120"/>
              </a:rPr>
              <a:t> These operators work on bits and perform bit by bit operation. They are used in binary numbers and can be quite powerful for specific operations.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2523649"/>
            <a:ext cx="5507117"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Control flow statements</a:t>
            </a:r>
            <a:endParaRPr lang="en-US" sz="4374" dirty="0"/>
          </a:p>
        </p:txBody>
      </p:sp>
      <p:sp>
        <p:nvSpPr>
          <p:cNvPr id="5" name="Text 2"/>
          <p:cNvSpPr/>
          <p:nvPr/>
        </p:nvSpPr>
        <p:spPr>
          <a:xfrm>
            <a:off x="2703790" y="3662363"/>
            <a:ext cx="9578102" cy="355402"/>
          </a:xfrm>
          <a:prstGeom prst="rect">
            <a:avLst/>
          </a:prstGeom>
          <a:noFill/>
          <a:ln/>
        </p:spPr>
        <p:txBody>
          <a:bodyPr wrap="non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If statement:</a:t>
            </a:r>
            <a:r>
              <a:rPr lang="en-US" sz="1750" kern="0" spc="-35" dirty="0">
                <a:solidFill>
                  <a:srgbClr val="272525"/>
                </a:solidFill>
                <a:latin typeface="Source Sans Pro" pitchFamily="34" charset="0"/>
                <a:ea typeface="Source Sans Pro" pitchFamily="34" charset="-122"/>
                <a:cs typeface="Source Sans Pro" pitchFamily="34" charset="-120"/>
              </a:rPr>
              <a:t> Allows the program to execute a certain block of code only if a specified condition is true.</a:t>
            </a:r>
            <a:endParaRPr lang="en-US" sz="1750" dirty="0"/>
          </a:p>
        </p:txBody>
      </p:sp>
      <p:sp>
        <p:nvSpPr>
          <p:cNvPr id="6" name="Text 3"/>
          <p:cNvSpPr/>
          <p:nvPr/>
        </p:nvSpPr>
        <p:spPr>
          <a:xfrm>
            <a:off x="2703790" y="4106585"/>
            <a:ext cx="9578102" cy="355402"/>
          </a:xfrm>
          <a:prstGeom prst="rect">
            <a:avLst/>
          </a:prstGeom>
          <a:noFill/>
          <a:ln/>
        </p:spPr>
        <p:txBody>
          <a:bodyPr wrap="non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For loop:</a:t>
            </a:r>
            <a:r>
              <a:rPr lang="en-US" sz="1750" kern="0" spc="-35" dirty="0">
                <a:solidFill>
                  <a:srgbClr val="272525"/>
                </a:solidFill>
                <a:latin typeface="Source Sans Pro" pitchFamily="34" charset="0"/>
                <a:ea typeface="Source Sans Pro" pitchFamily="34" charset="-122"/>
                <a:cs typeface="Source Sans Pro" pitchFamily="34" charset="-120"/>
              </a:rPr>
              <a:t> A control flow statement for specifying iteration, executing a block of code repeatedly.</a:t>
            </a:r>
            <a:endParaRPr lang="en-US" sz="1750" dirty="0"/>
          </a:p>
        </p:txBody>
      </p:sp>
      <p:sp>
        <p:nvSpPr>
          <p:cNvPr id="7" name="Text 4"/>
          <p:cNvSpPr/>
          <p:nvPr/>
        </p:nvSpPr>
        <p:spPr>
          <a:xfrm>
            <a:off x="2703790" y="4550807"/>
            <a:ext cx="9578102" cy="355402"/>
          </a:xfrm>
          <a:prstGeom prst="rect">
            <a:avLst/>
          </a:prstGeom>
          <a:noFill/>
          <a:ln/>
        </p:spPr>
        <p:txBody>
          <a:bodyPr wrap="non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While loop:</a:t>
            </a:r>
            <a:r>
              <a:rPr lang="en-US" sz="1750" kern="0" spc="-35" dirty="0">
                <a:solidFill>
                  <a:srgbClr val="272525"/>
                </a:solidFill>
                <a:latin typeface="Source Sans Pro" pitchFamily="34" charset="0"/>
                <a:ea typeface="Source Sans Pro" pitchFamily="34" charset="-122"/>
                <a:cs typeface="Source Sans Pro" pitchFamily="34" charset="-120"/>
              </a:rPr>
              <a:t> Executes a block of code as long as the specified condition is true.</a:t>
            </a:r>
            <a:endParaRPr lang="en-US" sz="1750" dirty="0"/>
          </a:p>
        </p:txBody>
      </p:sp>
      <p:sp>
        <p:nvSpPr>
          <p:cNvPr id="8" name="Text 5"/>
          <p:cNvSpPr/>
          <p:nvPr/>
        </p:nvSpPr>
        <p:spPr>
          <a:xfrm>
            <a:off x="2703790" y="4995029"/>
            <a:ext cx="9578102"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Switch statement:</a:t>
            </a:r>
            <a:r>
              <a:rPr lang="en-US" sz="1750" kern="0" spc="-35" dirty="0">
                <a:solidFill>
                  <a:srgbClr val="272525"/>
                </a:solidFill>
                <a:latin typeface="Source Sans Pro" pitchFamily="34" charset="0"/>
                <a:ea typeface="Source Sans Pro" pitchFamily="34" charset="-122"/>
                <a:cs typeface="Source Sans Pro" pitchFamily="34" charset="-120"/>
              </a:rPr>
              <a:t> A control flow statement that checks a variable against a list of values and executes a block of code based on the matching value.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2748</Words>
  <Application>Microsoft Office PowerPoint</Application>
  <PresentationFormat>Custom</PresentationFormat>
  <Paragraphs>141</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adonis-web</vt:lpstr>
      <vt:lpstr>Arial</vt:lpstr>
      <vt:lpstr>Calibri</vt:lpstr>
      <vt:lpstr>Consolas</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3</cp:revision>
  <dcterms:created xsi:type="dcterms:W3CDTF">2024-02-13T20:13:57Z</dcterms:created>
  <dcterms:modified xsi:type="dcterms:W3CDTF">2024-02-14T05:12:18Z</dcterms:modified>
</cp:coreProperties>
</file>